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  <p:embeddedFont>
      <p:font typeface="Arimo"/>
      <p:regular r:id="rId48"/>
      <p:bold r:id="rId49"/>
      <p:italic r:id="rId50"/>
      <p:boldItalic r:id="rId51"/>
    </p:embeddedFont>
    <p:embeddedFont>
      <p:font typeface="Public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oboto-regular.fntdata"/><Relationship Id="rId43" Type="http://schemas.openxmlformats.org/officeDocument/2006/relationships/slide" Target="slides/slide37.xml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Arimo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Arim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Arimo-boldItalic.fntdata"/><Relationship Id="rId50" Type="http://schemas.openxmlformats.org/officeDocument/2006/relationships/font" Target="fonts/Arimo-italic.fntdata"/><Relationship Id="rId53" Type="http://schemas.openxmlformats.org/officeDocument/2006/relationships/font" Target="fonts/PublicSans-bold.fntdata"/><Relationship Id="rId52" Type="http://schemas.openxmlformats.org/officeDocument/2006/relationships/font" Target="fonts/PublicSans-regular.fntdata"/><Relationship Id="rId11" Type="http://schemas.openxmlformats.org/officeDocument/2006/relationships/slide" Target="slides/slide5.xml"/><Relationship Id="rId55" Type="http://schemas.openxmlformats.org/officeDocument/2006/relationships/font" Target="fonts/PublicSans-boldItalic.fntdata"/><Relationship Id="rId10" Type="http://schemas.openxmlformats.org/officeDocument/2006/relationships/slide" Target="slides/slide4.xml"/><Relationship Id="rId54" Type="http://schemas.openxmlformats.org/officeDocument/2006/relationships/font" Target="fonts/Public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7305e9c9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c67305e9c9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68b3d9c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2c68b3d9c0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68b3d9c0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2c68b3d9c00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68b3d9c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2c68b3d9c0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68b3d9c0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c68b3d9c00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68b3d9c0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2c68b3d9c0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68b3d9c0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2c68b3d9c00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68b3d9c0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2c68b3d9c00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68b3d9c0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2c68b3d9c0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68b3d9c0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2c68b3d9c00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c67305e9c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2c67305e9c9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67305e9c9_4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2c67305e9c9_4_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67305e9c9_4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2c67305e9c9_4_2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67305e9c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g2c67305e9c9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67305e9c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2c67305e9c9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67305e9c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g2c67305e9c9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67305e9c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g2c67305e9c9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c67305e9c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g2c67305e9c9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67305e9c9_4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3" name="Google Shape;413;g2c67305e9c9_4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67305e9c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g2c67305e9c9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c67305e9c9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7" name="Google Shape;447;g2c67305e9c9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67305e9c9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9" name="Google Shape;469;g2c67305e9c9_0_3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67305e9c9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c67305e9c9_4_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c67305e9c9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6" name="Google Shape;486;g2c67305e9c9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c67305e9c9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g2c67305e9c9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67305e9c9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g2c67305e9c9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c67305e9c9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g2c67305e9c9_0_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c67305e9c9_4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5" name="Google Shape;535;g2c67305e9c9_4_1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c67305e9c9_4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4" name="Google Shape;564;g2c67305e9c9_4_3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c67305e9c9_4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g2c67305e9c9_4_3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c67305e9c9_4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1" name="Google Shape;581;g2c67305e9c9_4_3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67305e9c9_4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c67305e9c9_4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67305e9c9_4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2c67305e9c9_4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67305e9c9_4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2c67305e9c9_4_1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67305e9c9_4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2c67305e9c9_4_1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67305e9c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2c67305e9c9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67305e9c9_4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c67305e9c9_4_1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10" y="-125809"/>
            <a:ext cx="226298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205214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25"/>
          <p:cNvSpPr txBox="1"/>
          <p:nvPr/>
        </p:nvSpPr>
        <p:spPr>
          <a:xfrm>
            <a:off x="159600" y="1012225"/>
            <a:ext cx="8824800" cy="23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" sz="45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OPTIMIZACIÓN DEL RENDIMIENTO DEPORTIVO</a:t>
            </a:r>
            <a:endParaRPr b="1" sz="45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" sz="3400">
                <a:solidFill>
                  <a:srgbClr val="00B050"/>
                </a:solidFill>
                <a:latin typeface="Public Sans"/>
                <a:ea typeface="Public Sans"/>
                <a:cs typeface="Public Sans"/>
                <a:sym typeface="Public Sans"/>
              </a:rPr>
              <a:t>“KIROL-ERRENDIMENDUA OPTIMIZATZEA”</a:t>
            </a:r>
            <a:endParaRPr b="1" sz="37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804731" y="463550"/>
            <a:ext cx="148125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Área de Psicología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5976" y="2993573"/>
            <a:ext cx="3040575" cy="21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5672400" y="4312875"/>
            <a:ext cx="331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72665"/>
                </a:solidFill>
                <a:latin typeface="Roboto"/>
                <a:ea typeface="Roboto"/>
                <a:cs typeface="Roboto"/>
                <a:sym typeface="Roboto"/>
              </a:rPr>
              <a:t>Aintzane Mariezcurrena y Marcos Arza </a:t>
            </a:r>
            <a:endParaRPr b="1">
              <a:solidFill>
                <a:srgbClr val="27266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72665"/>
                </a:solidFill>
                <a:latin typeface="Roboto"/>
                <a:ea typeface="Roboto"/>
                <a:cs typeface="Roboto"/>
                <a:sym typeface="Roboto"/>
              </a:rPr>
              <a:t>Psicólogos deportivos FMIF</a:t>
            </a:r>
            <a:endParaRPr>
              <a:solidFill>
                <a:srgbClr val="27266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713" y="142288"/>
            <a:ext cx="4654575" cy="485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0075" y="152400"/>
            <a:ext cx="58838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838" y="152400"/>
            <a:ext cx="55663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900" y="152400"/>
            <a:ext cx="637221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0400" y="152400"/>
            <a:ext cx="40432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25" y="152400"/>
            <a:ext cx="74193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250" y="152400"/>
            <a:ext cx="634548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575" y="152400"/>
            <a:ext cx="7044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050" y="507000"/>
            <a:ext cx="8379908" cy="41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/>
          <p:nvPr/>
        </p:nvSpPr>
        <p:spPr>
          <a:xfrm>
            <a:off x="604889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43"/>
          <p:cNvSpPr txBox="1"/>
          <p:nvPr/>
        </p:nvSpPr>
        <p:spPr>
          <a:xfrm>
            <a:off x="604900" y="2303500"/>
            <a:ext cx="84669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s" sz="62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Variables y Estrategias</a:t>
            </a:r>
            <a:endParaRPr b="1" i="0" sz="400" u="none" cap="none" strike="noStrike">
              <a:solidFill>
                <a:srgbClr val="000000"/>
              </a:solidFill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1204406" y="463550"/>
            <a:ext cx="1481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Área de Psicología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3"/>
          <p:cNvSpPr txBox="1"/>
          <p:nvPr/>
        </p:nvSpPr>
        <p:spPr>
          <a:xfrm>
            <a:off x="766121" y="4135889"/>
            <a:ext cx="5528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para trabajar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3"/>
          <p:cNvPicPr preferRelativeResize="0"/>
          <p:nvPr/>
        </p:nvPicPr>
        <p:blipFill rotWithShape="1">
          <a:blip r:embed="rId4">
            <a:alphaModFix/>
          </a:blip>
          <a:srcRect b="12549" l="20854" r="0" t="0"/>
          <a:stretch/>
        </p:blipFill>
        <p:spPr>
          <a:xfrm>
            <a:off x="5899575" y="-92525"/>
            <a:ext cx="3812375" cy="2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1670176" y="528936"/>
            <a:ext cx="58707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" sz="48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Índice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1841249" y="1355584"/>
            <a:ext cx="55287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0200" lvl="0" marL="4572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rabi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¿Quiénes somos?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0" marL="4572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rabi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Introducción a la psicología deportiva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0" marL="4572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rabi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Ejemplos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0" marL="4572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rabi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Variables y estrategias: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Comunicación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Motivación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Autoconfianza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Atención/Concentración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Niveles de activación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Control del estrés y ansiedad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Cohesión grupal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Gestión</a:t>
            </a: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emocional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1" marL="9144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lphaL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Resiliencia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0" marL="4572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rabi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Enfoque personalizado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30200" lvl="0" marL="45720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600"/>
              <a:buFont typeface="Public Sans"/>
              <a:buAutoNum type="arabicPeriod"/>
            </a:pPr>
            <a:r>
              <a:rPr b="1" lang="es" sz="1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Conclusión y cierre</a:t>
            </a:r>
            <a:endParaRPr b="1" sz="1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4"/>
          <p:cNvGrpSpPr/>
          <p:nvPr/>
        </p:nvGrpSpPr>
        <p:grpSpPr>
          <a:xfrm>
            <a:off x="2282971" y="3065050"/>
            <a:ext cx="4447266" cy="1583113"/>
            <a:chOff x="0" y="0"/>
            <a:chExt cx="1018800" cy="2112225"/>
          </a:xfrm>
        </p:grpSpPr>
        <p:sp>
          <p:nvSpPr>
            <p:cNvPr id="279" name="Google Shape;279;p44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4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44"/>
          <p:cNvSpPr txBox="1"/>
          <p:nvPr/>
        </p:nvSpPr>
        <p:spPr>
          <a:xfrm>
            <a:off x="440253" y="450675"/>
            <a:ext cx="46722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Comunicación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44"/>
          <p:cNvGrpSpPr/>
          <p:nvPr/>
        </p:nvGrpSpPr>
        <p:grpSpPr>
          <a:xfrm>
            <a:off x="4674436" y="1654950"/>
            <a:ext cx="4029333" cy="1132303"/>
            <a:chOff x="0" y="0"/>
            <a:chExt cx="1018769" cy="2112111"/>
          </a:xfrm>
        </p:grpSpPr>
        <p:sp>
          <p:nvSpPr>
            <p:cNvPr id="283" name="Google Shape;283;p44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4"/>
            <p:cNvSpPr txBox="1"/>
            <p:nvPr/>
          </p:nvSpPr>
          <p:spPr>
            <a:xfrm>
              <a:off x="0" y="85725"/>
              <a:ext cx="1018769" cy="2026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44"/>
          <p:cNvGrpSpPr/>
          <p:nvPr/>
        </p:nvGrpSpPr>
        <p:grpSpPr>
          <a:xfrm>
            <a:off x="440225" y="1654950"/>
            <a:ext cx="4029333" cy="1132303"/>
            <a:chOff x="0" y="0"/>
            <a:chExt cx="1018769" cy="2112111"/>
          </a:xfrm>
        </p:grpSpPr>
        <p:sp>
          <p:nvSpPr>
            <p:cNvPr id="286" name="Google Shape;286;p44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4"/>
            <p:cNvSpPr txBox="1"/>
            <p:nvPr/>
          </p:nvSpPr>
          <p:spPr>
            <a:xfrm>
              <a:off x="0" y="85725"/>
              <a:ext cx="1018769" cy="2026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44"/>
          <p:cNvSpPr txBox="1"/>
          <p:nvPr/>
        </p:nvSpPr>
        <p:spPr>
          <a:xfrm>
            <a:off x="627363" y="1981514"/>
            <a:ext cx="3815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Errores de comunicación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poco claros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Errores colectivos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Posibles momentos de “estar ausente”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654634" y="1717462"/>
            <a:ext cx="36003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2578949" y="3176738"/>
            <a:ext cx="32043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comunicación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1" name="Google Shape;291;p44"/>
          <p:cNvSpPr txBox="1"/>
          <p:nvPr/>
        </p:nvSpPr>
        <p:spPr>
          <a:xfrm>
            <a:off x="4674340" y="1963651"/>
            <a:ext cx="4029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Todos en la misma línea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Buena recepción del mensaje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Fluidez en acciones colectivas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Momentos de difícil comunicación se resuelven eficazmente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93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2" name="Google Shape;292;p44"/>
          <p:cNvSpPr txBox="1"/>
          <p:nvPr/>
        </p:nvSpPr>
        <p:spPr>
          <a:xfrm>
            <a:off x="2578953" y="3799850"/>
            <a:ext cx="3986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Definir objetivos claros y específicos.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Clarificar los mensajes.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Desarrollar tareas que nos obliguen a comunicar.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Crear canales y momentos de comunicación específicos.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3" name="Google Shape;293;p44"/>
          <p:cNvSpPr txBox="1"/>
          <p:nvPr/>
        </p:nvSpPr>
        <p:spPr>
          <a:xfrm>
            <a:off x="511150" y="736150"/>
            <a:ext cx="84978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324000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:   </a:t>
            </a: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Intercambio de mensajes verbales y no verbales 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4913571" y="1703448"/>
            <a:ext cx="36003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</a:t>
            </a: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295" name="Google Shape;29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/>
        </p:nvSpPr>
        <p:spPr>
          <a:xfrm>
            <a:off x="438250" y="987050"/>
            <a:ext cx="8643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entre entrenador/ deportista/otros → Influye en el rendimiento, motivación bienestar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5"/>
          <p:cNvGrpSpPr/>
          <p:nvPr/>
        </p:nvGrpSpPr>
        <p:grpSpPr>
          <a:xfrm>
            <a:off x="2282975" y="2877375"/>
            <a:ext cx="4447266" cy="2180872"/>
            <a:chOff x="0" y="0"/>
            <a:chExt cx="1018800" cy="2112225"/>
          </a:xfrm>
        </p:grpSpPr>
        <p:sp>
          <p:nvSpPr>
            <p:cNvPr id="302" name="Google Shape;302;p45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5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45"/>
          <p:cNvSpPr txBox="1"/>
          <p:nvPr/>
        </p:nvSpPr>
        <p:spPr>
          <a:xfrm>
            <a:off x="440251" y="298275"/>
            <a:ext cx="3414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Motivación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45"/>
          <p:cNvGrpSpPr/>
          <p:nvPr/>
        </p:nvGrpSpPr>
        <p:grpSpPr>
          <a:xfrm>
            <a:off x="4599805" y="1273925"/>
            <a:ext cx="3667680" cy="1432933"/>
            <a:chOff x="0" y="0"/>
            <a:chExt cx="1018800" cy="2112225"/>
          </a:xfrm>
        </p:grpSpPr>
        <p:sp>
          <p:nvSpPr>
            <p:cNvPr id="306" name="Google Shape;306;p45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5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45"/>
          <p:cNvGrpSpPr/>
          <p:nvPr/>
        </p:nvGrpSpPr>
        <p:grpSpPr>
          <a:xfrm>
            <a:off x="745750" y="1273925"/>
            <a:ext cx="3667680" cy="1432933"/>
            <a:chOff x="0" y="0"/>
            <a:chExt cx="1018800" cy="2112225"/>
          </a:xfrm>
        </p:grpSpPr>
        <p:sp>
          <p:nvSpPr>
            <p:cNvPr id="309" name="Google Shape;309;p45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5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45"/>
          <p:cNvSpPr txBox="1"/>
          <p:nvPr/>
        </p:nvSpPr>
        <p:spPr>
          <a:xfrm>
            <a:off x="916075" y="1616812"/>
            <a:ext cx="347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Inadecuado establecimiento de objetivos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Motivación según resultado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No sé bien lo que tengo que hacer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negativos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Intensidad de entrenamiento baja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Posibles miedos e inseguridades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940898" y="1339562"/>
            <a:ext cx="32772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313" name="Google Shape;313;p45"/>
          <p:cNvSpPr txBox="1"/>
          <p:nvPr/>
        </p:nvSpPr>
        <p:spPr>
          <a:xfrm>
            <a:off x="2578949" y="2989063"/>
            <a:ext cx="32043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motivación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4599714" y="1598056"/>
            <a:ext cx="3667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Enfoque a lo que depende de mí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Tengo tareas concretas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Ganas por entrenar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Ilusión por conseguir nuevos logros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Tengo claro qué puedo hacer y qué no, conozco mis límites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positivos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2578953" y="3612175"/>
            <a:ext cx="39861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Planteamiento de objetivos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Clima de trabajo ilusionante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Plantear retos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Buenos refuerzos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Ajustar expectativas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Modelado  ejemplos adecuados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Feedback en la ejecución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adecuados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365700" y="838025"/>
            <a:ext cx="3661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Persistencia por conseguir algo</a:t>
            </a:r>
            <a:endParaRPr sz="17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4817467" y="1324847"/>
            <a:ext cx="32772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318" name="Google Shape;3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46"/>
          <p:cNvGrpSpPr/>
          <p:nvPr/>
        </p:nvGrpSpPr>
        <p:grpSpPr>
          <a:xfrm>
            <a:off x="2282975" y="3052200"/>
            <a:ext cx="4447266" cy="2038086"/>
            <a:chOff x="0" y="0"/>
            <a:chExt cx="1018800" cy="2112225"/>
          </a:xfrm>
        </p:grpSpPr>
        <p:sp>
          <p:nvSpPr>
            <p:cNvPr id="324" name="Google Shape;324;p46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6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46"/>
          <p:cNvSpPr txBox="1"/>
          <p:nvPr/>
        </p:nvSpPr>
        <p:spPr>
          <a:xfrm>
            <a:off x="440253" y="374475"/>
            <a:ext cx="46722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Autoconfianza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46"/>
          <p:cNvGrpSpPr/>
          <p:nvPr/>
        </p:nvGrpSpPr>
        <p:grpSpPr>
          <a:xfrm>
            <a:off x="4674448" y="1426350"/>
            <a:ext cx="3291030" cy="1470953"/>
            <a:chOff x="0" y="0"/>
            <a:chExt cx="1018800" cy="2112225"/>
          </a:xfrm>
        </p:grpSpPr>
        <p:sp>
          <p:nvSpPr>
            <p:cNvPr id="328" name="Google Shape;328;p46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6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46"/>
          <p:cNvGrpSpPr/>
          <p:nvPr/>
        </p:nvGrpSpPr>
        <p:grpSpPr>
          <a:xfrm>
            <a:off x="1178651" y="1426350"/>
            <a:ext cx="3291030" cy="1470953"/>
            <a:chOff x="0" y="0"/>
            <a:chExt cx="1018800" cy="2112225"/>
          </a:xfrm>
        </p:grpSpPr>
        <p:sp>
          <p:nvSpPr>
            <p:cNvPr id="331" name="Google Shape;331;p46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6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46"/>
          <p:cNvSpPr txBox="1"/>
          <p:nvPr/>
        </p:nvSpPr>
        <p:spPr>
          <a:xfrm>
            <a:off x="1331495" y="1752914"/>
            <a:ext cx="3116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exagerados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Cometer errores fáciles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Decisiones equivocadas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Sobreactivación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Atribución externa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Evitación ante determinadas situaciones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4" name="Google Shape;334;p46"/>
          <p:cNvSpPr txBox="1"/>
          <p:nvPr/>
        </p:nvSpPr>
        <p:spPr>
          <a:xfrm>
            <a:off x="1353768" y="1488862"/>
            <a:ext cx="2940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2578949" y="3163888"/>
            <a:ext cx="32043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autoconfianza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4952455" y="1752924"/>
            <a:ext cx="27750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Centrado en la tarea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realistas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Analizo opciones con tranquilidad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Buena activación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Conozco mis límites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Buena toma de decisiones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2578953" y="3787000"/>
            <a:ext cx="39861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Definir fortalezas y debilidades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Analizar las condiciones realistas en las que me encuentro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Buenos refuerzos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Dar soluciones a posibles situaciones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Prevenir dificultades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Registro de rendimiento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Plantear objetivos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8" name="Google Shape;338;p46"/>
          <p:cNvSpPr txBox="1"/>
          <p:nvPr/>
        </p:nvSpPr>
        <p:spPr>
          <a:xfrm>
            <a:off x="4869758" y="1474848"/>
            <a:ext cx="2940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 txBox="1"/>
          <p:nvPr/>
        </p:nvSpPr>
        <p:spPr>
          <a:xfrm>
            <a:off x="374350" y="932150"/>
            <a:ext cx="864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Percepción realista de que se tiene recursos propios para lograr los objetivos planteados.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47"/>
          <p:cNvGrpSpPr/>
          <p:nvPr/>
        </p:nvGrpSpPr>
        <p:grpSpPr>
          <a:xfrm>
            <a:off x="2282975" y="2999525"/>
            <a:ext cx="4447266" cy="2038086"/>
            <a:chOff x="0" y="0"/>
            <a:chExt cx="1018800" cy="2112225"/>
          </a:xfrm>
        </p:grpSpPr>
        <p:sp>
          <p:nvSpPr>
            <p:cNvPr id="346" name="Google Shape;346;p47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7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47"/>
          <p:cNvSpPr txBox="1"/>
          <p:nvPr/>
        </p:nvSpPr>
        <p:spPr>
          <a:xfrm>
            <a:off x="440248" y="374475"/>
            <a:ext cx="71952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Atención/Concentración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47"/>
          <p:cNvGrpSpPr/>
          <p:nvPr/>
        </p:nvGrpSpPr>
        <p:grpSpPr>
          <a:xfrm>
            <a:off x="4694736" y="1654850"/>
            <a:ext cx="3945201" cy="1215797"/>
            <a:chOff x="0" y="0"/>
            <a:chExt cx="1018800" cy="2112225"/>
          </a:xfrm>
        </p:grpSpPr>
        <p:sp>
          <p:nvSpPr>
            <p:cNvPr id="350" name="Google Shape;350;p47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7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47"/>
          <p:cNvGrpSpPr/>
          <p:nvPr/>
        </p:nvGrpSpPr>
        <p:grpSpPr>
          <a:xfrm>
            <a:off x="504075" y="1654850"/>
            <a:ext cx="3945201" cy="1215797"/>
            <a:chOff x="0" y="0"/>
            <a:chExt cx="1018800" cy="2112225"/>
          </a:xfrm>
        </p:grpSpPr>
        <p:sp>
          <p:nvSpPr>
            <p:cNvPr id="353" name="Google Shape;353;p47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7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47"/>
          <p:cNvSpPr txBox="1"/>
          <p:nvPr/>
        </p:nvSpPr>
        <p:spPr>
          <a:xfrm>
            <a:off x="687299" y="1924796"/>
            <a:ext cx="373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Focalización a estímulos externos inadecuados para ese momento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Distracciones frecuentes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Pensamientos inadecuados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Malas elecciones en relación a estímulos atencionales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6" name="Google Shape;356;p47"/>
          <p:cNvSpPr txBox="1"/>
          <p:nvPr/>
        </p:nvSpPr>
        <p:spPr>
          <a:xfrm>
            <a:off x="713988" y="1709509"/>
            <a:ext cx="35250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357" name="Google Shape;357;p47"/>
          <p:cNvSpPr txBox="1"/>
          <p:nvPr/>
        </p:nvSpPr>
        <p:spPr>
          <a:xfrm>
            <a:off x="2578949" y="3111213"/>
            <a:ext cx="32043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autoconfianza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8" name="Google Shape;358;p47"/>
          <p:cNvSpPr txBox="1"/>
          <p:nvPr/>
        </p:nvSpPr>
        <p:spPr>
          <a:xfrm>
            <a:off x="4798552" y="1924805"/>
            <a:ext cx="3841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Pendiente de los estímulos adecuados en cada momento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adecuados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Atiende a las instrucciones y demás elementos que le introducen respecto a la competición o entrenamiento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 situaciones difíciles, reenfoca la atención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9" name="Google Shape;359;p47"/>
          <p:cNvSpPr txBox="1"/>
          <p:nvPr/>
        </p:nvSpPr>
        <p:spPr>
          <a:xfrm>
            <a:off x="2542200" y="3734325"/>
            <a:ext cx="4364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Objetivos a corto plazo relacionados con estímulos relevantes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Rutinas específicas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Reenfoque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Control del pensamiento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Ejercicios específicos en el entrenamiento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Instrucciones y mensajes claros y concretos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Entrenamiento en demandas atencionales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4904818" y="1709505"/>
            <a:ext cx="35250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361" name="Google Shape;36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7"/>
          <p:cNvSpPr txBox="1"/>
          <p:nvPr/>
        </p:nvSpPr>
        <p:spPr>
          <a:xfrm>
            <a:off x="374350" y="932150"/>
            <a:ext cx="864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Atención→ capacidad para enfocarse en un estímulo o tarea específica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Concentración→ mantener ese enfoque durante un tiempo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48"/>
          <p:cNvGrpSpPr/>
          <p:nvPr/>
        </p:nvGrpSpPr>
        <p:grpSpPr>
          <a:xfrm>
            <a:off x="3354702" y="2467978"/>
            <a:ext cx="2424750" cy="2228273"/>
            <a:chOff x="0" y="0"/>
            <a:chExt cx="1232151" cy="1322025"/>
          </a:xfrm>
        </p:grpSpPr>
        <p:sp>
          <p:nvSpPr>
            <p:cNvPr id="368" name="Google Shape;368;p48"/>
            <p:cNvSpPr/>
            <p:nvPr/>
          </p:nvSpPr>
          <p:spPr>
            <a:xfrm>
              <a:off x="0" y="0"/>
              <a:ext cx="1232151" cy="1321973"/>
            </a:xfrm>
            <a:custGeom>
              <a:rect b="b" l="l" r="r" t="t"/>
              <a:pathLst>
                <a:path extrusionOk="0" h="1321973" w="1232151">
                  <a:moveTo>
                    <a:pt x="38255" y="0"/>
                  </a:moveTo>
                  <a:lnTo>
                    <a:pt x="1193895" y="0"/>
                  </a:lnTo>
                  <a:cubicBezTo>
                    <a:pt x="1215023" y="0"/>
                    <a:pt x="1232151" y="17128"/>
                    <a:pt x="1232151" y="38255"/>
                  </a:cubicBezTo>
                  <a:lnTo>
                    <a:pt x="1232151" y="1283718"/>
                  </a:lnTo>
                  <a:cubicBezTo>
                    <a:pt x="1232151" y="1293864"/>
                    <a:pt x="1228120" y="1303594"/>
                    <a:pt x="1220946" y="1310768"/>
                  </a:cubicBezTo>
                  <a:cubicBezTo>
                    <a:pt x="1213772" y="1317943"/>
                    <a:pt x="1204041" y="1321973"/>
                    <a:pt x="1193895" y="1321973"/>
                  </a:cubicBezTo>
                  <a:lnTo>
                    <a:pt x="38255" y="1321973"/>
                  </a:lnTo>
                  <a:cubicBezTo>
                    <a:pt x="17128" y="1321973"/>
                    <a:pt x="0" y="1304845"/>
                    <a:pt x="0" y="1283718"/>
                  </a:cubicBezTo>
                  <a:lnTo>
                    <a:pt x="0" y="38255"/>
                  </a:lnTo>
                  <a:cubicBezTo>
                    <a:pt x="0" y="17128"/>
                    <a:pt x="17128" y="0"/>
                    <a:pt x="382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8"/>
            <p:cNvSpPr txBox="1"/>
            <p:nvPr/>
          </p:nvSpPr>
          <p:spPr>
            <a:xfrm>
              <a:off x="0" y="85725"/>
              <a:ext cx="1232100" cy="12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48"/>
          <p:cNvGrpSpPr/>
          <p:nvPr/>
        </p:nvGrpSpPr>
        <p:grpSpPr>
          <a:xfrm>
            <a:off x="5973865" y="2467978"/>
            <a:ext cx="2424750" cy="2228273"/>
            <a:chOff x="0" y="0"/>
            <a:chExt cx="1232151" cy="1322025"/>
          </a:xfrm>
        </p:grpSpPr>
        <p:sp>
          <p:nvSpPr>
            <p:cNvPr id="371" name="Google Shape;371;p48"/>
            <p:cNvSpPr/>
            <p:nvPr/>
          </p:nvSpPr>
          <p:spPr>
            <a:xfrm>
              <a:off x="0" y="0"/>
              <a:ext cx="1232151" cy="1321973"/>
            </a:xfrm>
            <a:custGeom>
              <a:rect b="b" l="l" r="r" t="t"/>
              <a:pathLst>
                <a:path extrusionOk="0" h="1321973" w="1232151">
                  <a:moveTo>
                    <a:pt x="38255" y="0"/>
                  </a:moveTo>
                  <a:lnTo>
                    <a:pt x="1193895" y="0"/>
                  </a:lnTo>
                  <a:cubicBezTo>
                    <a:pt x="1215023" y="0"/>
                    <a:pt x="1232151" y="17128"/>
                    <a:pt x="1232151" y="38255"/>
                  </a:cubicBezTo>
                  <a:lnTo>
                    <a:pt x="1232151" y="1283718"/>
                  </a:lnTo>
                  <a:cubicBezTo>
                    <a:pt x="1232151" y="1293864"/>
                    <a:pt x="1228120" y="1303594"/>
                    <a:pt x="1220946" y="1310768"/>
                  </a:cubicBezTo>
                  <a:cubicBezTo>
                    <a:pt x="1213772" y="1317943"/>
                    <a:pt x="1204041" y="1321973"/>
                    <a:pt x="1193895" y="1321973"/>
                  </a:cubicBezTo>
                  <a:lnTo>
                    <a:pt x="38255" y="1321973"/>
                  </a:lnTo>
                  <a:cubicBezTo>
                    <a:pt x="17128" y="1321973"/>
                    <a:pt x="0" y="1304845"/>
                    <a:pt x="0" y="1283718"/>
                  </a:cubicBezTo>
                  <a:lnTo>
                    <a:pt x="0" y="38255"/>
                  </a:lnTo>
                  <a:cubicBezTo>
                    <a:pt x="0" y="17128"/>
                    <a:pt x="17128" y="0"/>
                    <a:pt x="382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8"/>
            <p:cNvSpPr txBox="1"/>
            <p:nvPr/>
          </p:nvSpPr>
          <p:spPr>
            <a:xfrm>
              <a:off x="0" y="85725"/>
              <a:ext cx="1232100" cy="12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48"/>
          <p:cNvSpPr txBox="1"/>
          <p:nvPr/>
        </p:nvSpPr>
        <p:spPr>
          <a:xfrm>
            <a:off x="707000" y="1806700"/>
            <a:ext cx="2481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2000">
                <a:solidFill>
                  <a:srgbClr val="93C47D"/>
                </a:solidFill>
                <a:latin typeface="Public Sans"/>
                <a:ea typeface="Public Sans"/>
                <a:cs typeface="Public Sans"/>
                <a:sym typeface="Public Sans"/>
              </a:rPr>
              <a:t>Afecta al funcionamiento</a:t>
            </a:r>
            <a:endParaRPr b="1" sz="2000">
              <a:solidFill>
                <a:srgbClr val="93C47D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374" name="Google Shape;374;p48"/>
          <p:cNvGrpSpPr/>
          <p:nvPr/>
        </p:nvGrpSpPr>
        <p:grpSpPr>
          <a:xfrm>
            <a:off x="735506" y="2467978"/>
            <a:ext cx="2424750" cy="2228273"/>
            <a:chOff x="0" y="0"/>
            <a:chExt cx="1232151" cy="1322025"/>
          </a:xfrm>
        </p:grpSpPr>
        <p:sp>
          <p:nvSpPr>
            <p:cNvPr id="375" name="Google Shape;375;p48"/>
            <p:cNvSpPr/>
            <p:nvPr/>
          </p:nvSpPr>
          <p:spPr>
            <a:xfrm>
              <a:off x="0" y="0"/>
              <a:ext cx="1232151" cy="1321973"/>
            </a:xfrm>
            <a:custGeom>
              <a:rect b="b" l="l" r="r" t="t"/>
              <a:pathLst>
                <a:path extrusionOk="0" h="1321973" w="1232151">
                  <a:moveTo>
                    <a:pt x="38255" y="0"/>
                  </a:moveTo>
                  <a:lnTo>
                    <a:pt x="1193895" y="0"/>
                  </a:lnTo>
                  <a:cubicBezTo>
                    <a:pt x="1215023" y="0"/>
                    <a:pt x="1232151" y="17128"/>
                    <a:pt x="1232151" y="38255"/>
                  </a:cubicBezTo>
                  <a:lnTo>
                    <a:pt x="1232151" y="1283718"/>
                  </a:lnTo>
                  <a:cubicBezTo>
                    <a:pt x="1232151" y="1293864"/>
                    <a:pt x="1228120" y="1303594"/>
                    <a:pt x="1220946" y="1310768"/>
                  </a:cubicBezTo>
                  <a:cubicBezTo>
                    <a:pt x="1213772" y="1317943"/>
                    <a:pt x="1204041" y="1321973"/>
                    <a:pt x="1193895" y="1321973"/>
                  </a:cubicBezTo>
                  <a:lnTo>
                    <a:pt x="38255" y="1321973"/>
                  </a:lnTo>
                  <a:cubicBezTo>
                    <a:pt x="17128" y="1321973"/>
                    <a:pt x="0" y="1304845"/>
                    <a:pt x="0" y="1283718"/>
                  </a:cubicBezTo>
                  <a:lnTo>
                    <a:pt x="0" y="38255"/>
                  </a:lnTo>
                  <a:cubicBezTo>
                    <a:pt x="0" y="17128"/>
                    <a:pt x="17128" y="0"/>
                    <a:pt x="382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8"/>
            <p:cNvSpPr txBox="1"/>
            <p:nvPr/>
          </p:nvSpPr>
          <p:spPr>
            <a:xfrm>
              <a:off x="0" y="85725"/>
              <a:ext cx="1232100" cy="12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48"/>
          <p:cNvSpPr txBox="1"/>
          <p:nvPr/>
        </p:nvSpPr>
        <p:spPr>
          <a:xfrm>
            <a:off x="3416572" y="1806711"/>
            <a:ext cx="2310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20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Aumento excesivo de activación</a:t>
            </a:r>
            <a:endParaRPr b="1" i="0" sz="700" u="none" cap="none" strike="noStrike">
              <a:solidFill>
                <a:srgbClr val="EA9999"/>
              </a:solidFill>
            </a:endParaRPr>
          </a:p>
        </p:txBody>
      </p:sp>
      <p:sp>
        <p:nvSpPr>
          <p:cNvPr id="378" name="Google Shape;378;p48"/>
          <p:cNvSpPr txBox="1"/>
          <p:nvPr/>
        </p:nvSpPr>
        <p:spPr>
          <a:xfrm>
            <a:off x="5955402" y="1806713"/>
            <a:ext cx="2481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2000">
                <a:solidFill>
                  <a:srgbClr val="E69138"/>
                </a:solidFill>
                <a:latin typeface="Public Sans"/>
                <a:ea typeface="Public Sans"/>
                <a:cs typeface="Public Sans"/>
                <a:sym typeface="Public Sans"/>
              </a:rPr>
              <a:t>Nivel de activación deficitario</a:t>
            </a:r>
            <a:endParaRPr b="1" i="0" sz="700" u="none" cap="none" strike="noStrike">
              <a:solidFill>
                <a:srgbClr val="E69138"/>
              </a:solidFill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780903" y="2586484"/>
            <a:ext cx="2379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Físico</a:t>
            </a: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: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Tensión muscular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Movilización de la energía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Coordinación motriz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Psicológico</a:t>
            </a: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: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Conducta atencional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Procesamiento de la información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Operaciones mentales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Toma de decisiones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80" name="Google Shape;380;p48"/>
          <p:cNvSpPr txBox="1"/>
          <p:nvPr/>
        </p:nvSpPr>
        <p:spPr>
          <a:xfrm>
            <a:off x="3450149" y="2670055"/>
            <a:ext cx="2233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Proceso de estrés del deportista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Desequilibrio entre demanda (física y psicológica) de la tarea y su capacidad de respuesta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Situación se convierte en una amenaza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Respuesta corporal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81" name="Google Shape;381;p48"/>
          <p:cNvSpPr txBox="1"/>
          <p:nvPr/>
        </p:nvSpPr>
        <p:spPr>
          <a:xfrm>
            <a:off x="5973860" y="2502925"/>
            <a:ext cx="23109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Falta de interés o motivación Indefensión o agotamiento psicológico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Desequilibrio entre demanda (física y psicológica) de la tarea y su capacidad de respuesta. Falta de interés o exceso de confianza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Sensación de falso control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Respuesta corporal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" name="Google Shape;382;p48"/>
          <p:cNvSpPr txBox="1"/>
          <p:nvPr/>
        </p:nvSpPr>
        <p:spPr>
          <a:xfrm>
            <a:off x="518575" y="1055025"/>
            <a:ext cx="725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Estado óptimo de excitación psicofisiológica que permite a un deportista alcanzar su máximo rendimiento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83" name="Google Shape;383;p48"/>
          <p:cNvSpPr txBox="1"/>
          <p:nvPr/>
        </p:nvSpPr>
        <p:spPr>
          <a:xfrm>
            <a:off x="561163" y="474125"/>
            <a:ext cx="69930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" sz="48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Niveles de activación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/>
          <p:nvPr/>
        </p:nvSpPr>
        <p:spPr>
          <a:xfrm>
            <a:off x="1121846" y="1959033"/>
            <a:ext cx="6946692" cy="2665131"/>
          </a:xfrm>
          <a:custGeom>
            <a:rect b="b" l="l" r="r" t="t"/>
            <a:pathLst>
              <a:path extrusionOk="0" h="5330262" w="13893383">
                <a:moveTo>
                  <a:pt x="0" y="0"/>
                </a:moveTo>
                <a:lnTo>
                  <a:pt x="13893382" y="0"/>
                </a:lnTo>
                <a:lnTo>
                  <a:pt x="13893382" y="5330262"/>
                </a:lnTo>
                <a:lnTo>
                  <a:pt x="0" y="5330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3671" r="-123321" t="0"/>
            </a:stretch>
          </a:blipFill>
          <a:ln>
            <a:noFill/>
          </a:ln>
        </p:spPr>
      </p:sp>
      <p:sp>
        <p:nvSpPr>
          <p:cNvPr id="390" name="Google Shape;390;p49"/>
          <p:cNvSpPr txBox="1"/>
          <p:nvPr/>
        </p:nvSpPr>
        <p:spPr>
          <a:xfrm>
            <a:off x="1075463" y="619125"/>
            <a:ext cx="69930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" sz="48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Niveles de activación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49"/>
          <p:cNvGrpSpPr/>
          <p:nvPr/>
        </p:nvGrpSpPr>
        <p:grpSpPr>
          <a:xfrm>
            <a:off x="4247192" y="1937640"/>
            <a:ext cx="676981" cy="676981"/>
            <a:chOff x="0" y="0"/>
            <a:chExt cx="812800" cy="812800"/>
          </a:xfrm>
        </p:grpSpPr>
        <p:sp>
          <p:nvSpPr>
            <p:cNvPr id="392" name="Google Shape;392;p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9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49"/>
          <p:cNvSpPr txBox="1"/>
          <p:nvPr/>
        </p:nvSpPr>
        <p:spPr>
          <a:xfrm>
            <a:off x="2022125" y="1711429"/>
            <a:ext cx="14166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Poca motivación. Aburrimiento y apatía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9"/>
          <p:cNvSpPr txBox="1"/>
          <p:nvPr/>
        </p:nvSpPr>
        <p:spPr>
          <a:xfrm>
            <a:off x="5732650" y="1711425"/>
            <a:ext cx="14982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Tensión, ansiedad y focalización de la atención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9"/>
          <p:cNvSpPr txBox="1"/>
          <p:nvPr/>
        </p:nvSpPr>
        <p:spPr>
          <a:xfrm>
            <a:off x="4097912" y="3110081"/>
            <a:ext cx="994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Zona de Confort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49"/>
          <p:cNvCxnSpPr/>
          <p:nvPr/>
        </p:nvCxnSpPr>
        <p:spPr>
          <a:xfrm>
            <a:off x="4585682" y="2323934"/>
            <a:ext cx="0" cy="702000"/>
          </a:xfrm>
          <a:prstGeom prst="straightConnector1">
            <a:avLst/>
          </a:prstGeom>
          <a:noFill/>
          <a:ln cap="rnd" cmpd="sng" w="38100">
            <a:solidFill>
              <a:srgbClr val="27266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8" name="Google Shape;398;p49"/>
          <p:cNvCxnSpPr/>
          <p:nvPr/>
        </p:nvCxnSpPr>
        <p:spPr>
          <a:xfrm rot="10800000">
            <a:off x="6494585" y="2589596"/>
            <a:ext cx="0" cy="702000"/>
          </a:xfrm>
          <a:prstGeom prst="straightConnector1">
            <a:avLst/>
          </a:prstGeom>
          <a:noFill/>
          <a:ln cap="rnd" cmpd="sng" w="38100">
            <a:solidFill>
              <a:srgbClr val="27266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9" name="Google Shape;399;p49"/>
          <p:cNvCxnSpPr/>
          <p:nvPr/>
        </p:nvCxnSpPr>
        <p:spPr>
          <a:xfrm rot="10800000">
            <a:off x="2721832" y="2589599"/>
            <a:ext cx="0" cy="702000"/>
          </a:xfrm>
          <a:prstGeom prst="straightConnector1">
            <a:avLst/>
          </a:prstGeom>
          <a:noFill/>
          <a:ln cap="rnd" cmpd="sng" w="38100">
            <a:solidFill>
              <a:srgbClr val="272665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00" name="Google Shape;400;p49"/>
          <p:cNvGrpSpPr/>
          <p:nvPr/>
        </p:nvGrpSpPr>
        <p:grpSpPr>
          <a:xfrm>
            <a:off x="2391931" y="3272147"/>
            <a:ext cx="676981" cy="676981"/>
            <a:chOff x="0" y="0"/>
            <a:chExt cx="812800" cy="812800"/>
          </a:xfrm>
        </p:grpSpPr>
        <p:sp>
          <p:nvSpPr>
            <p:cNvPr id="401" name="Google Shape;401;p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9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49"/>
          <p:cNvGrpSpPr/>
          <p:nvPr/>
        </p:nvGrpSpPr>
        <p:grpSpPr>
          <a:xfrm>
            <a:off x="6123099" y="3272147"/>
            <a:ext cx="676981" cy="676981"/>
            <a:chOff x="0" y="0"/>
            <a:chExt cx="812800" cy="812800"/>
          </a:xfrm>
        </p:grpSpPr>
        <p:sp>
          <p:nvSpPr>
            <p:cNvPr id="404" name="Google Shape;404;p4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9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6" name="Google Shape;406;p49"/>
          <p:cNvCxnSpPr/>
          <p:nvPr/>
        </p:nvCxnSpPr>
        <p:spPr>
          <a:xfrm flipH="1" rot="10800000">
            <a:off x="1070080" y="1844599"/>
            <a:ext cx="9600" cy="2779500"/>
          </a:xfrm>
          <a:prstGeom prst="straightConnector1">
            <a:avLst/>
          </a:prstGeom>
          <a:noFill/>
          <a:ln cap="rnd" cmpd="sng" w="76200">
            <a:solidFill>
              <a:srgbClr val="27266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7" name="Google Shape;407;p49"/>
          <p:cNvCxnSpPr/>
          <p:nvPr/>
        </p:nvCxnSpPr>
        <p:spPr>
          <a:xfrm>
            <a:off x="1079604" y="4690840"/>
            <a:ext cx="6988800" cy="0"/>
          </a:xfrm>
          <a:prstGeom prst="straightConnector1">
            <a:avLst/>
          </a:prstGeom>
          <a:noFill/>
          <a:ln cap="rnd" cmpd="sng" w="76200">
            <a:solidFill>
              <a:srgbClr val="27266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8" name="Google Shape;408;p49"/>
          <p:cNvSpPr txBox="1"/>
          <p:nvPr/>
        </p:nvSpPr>
        <p:spPr>
          <a:xfrm>
            <a:off x="5318282" y="4757515"/>
            <a:ext cx="2352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AROUSAL (ACTIVIDAD)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9"/>
          <p:cNvSpPr txBox="1"/>
          <p:nvPr/>
        </p:nvSpPr>
        <p:spPr>
          <a:xfrm rot="-5400000">
            <a:off x="-256088" y="3468731"/>
            <a:ext cx="2352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RENDIMIENTO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50"/>
          <p:cNvGrpSpPr/>
          <p:nvPr/>
        </p:nvGrpSpPr>
        <p:grpSpPr>
          <a:xfrm>
            <a:off x="2630575" y="2001850"/>
            <a:ext cx="3882851" cy="2431382"/>
            <a:chOff x="0" y="0"/>
            <a:chExt cx="1018800" cy="2112225"/>
          </a:xfrm>
        </p:grpSpPr>
        <p:sp>
          <p:nvSpPr>
            <p:cNvPr id="416" name="Google Shape;416;p50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0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50"/>
          <p:cNvSpPr txBox="1"/>
          <p:nvPr/>
        </p:nvSpPr>
        <p:spPr>
          <a:xfrm>
            <a:off x="2866107" y="2967538"/>
            <a:ext cx="3197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 cognitivo.-conductuales de control de la activación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antes, durante y después de competiciones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Ejercicios fásicos para aumento o disminución de la activación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 de autocontrol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19" name="Google Shape;419;p50"/>
          <p:cNvSpPr txBox="1"/>
          <p:nvPr/>
        </p:nvSpPr>
        <p:spPr>
          <a:xfrm>
            <a:off x="2862649" y="2177413"/>
            <a:ext cx="32043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activación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20" name="Google Shape;420;p50"/>
          <p:cNvSpPr txBox="1"/>
          <p:nvPr/>
        </p:nvSpPr>
        <p:spPr>
          <a:xfrm>
            <a:off x="518575" y="1055025"/>
            <a:ext cx="725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Estado óptimo de excitación psicofisiológica que permite a un deportista alcanzar su máximo rendimiento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21" name="Google Shape;421;p50"/>
          <p:cNvSpPr txBox="1"/>
          <p:nvPr/>
        </p:nvSpPr>
        <p:spPr>
          <a:xfrm>
            <a:off x="561163" y="474125"/>
            <a:ext cx="69930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" sz="48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Niveles de activación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51"/>
          <p:cNvGrpSpPr/>
          <p:nvPr/>
        </p:nvGrpSpPr>
        <p:grpSpPr>
          <a:xfrm>
            <a:off x="2282963" y="3033325"/>
            <a:ext cx="4447266" cy="1980845"/>
            <a:chOff x="0" y="0"/>
            <a:chExt cx="1018800" cy="2112225"/>
          </a:xfrm>
        </p:grpSpPr>
        <p:sp>
          <p:nvSpPr>
            <p:cNvPr id="428" name="Google Shape;428;p51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1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51"/>
          <p:cNvSpPr txBox="1"/>
          <p:nvPr/>
        </p:nvSpPr>
        <p:spPr>
          <a:xfrm>
            <a:off x="440250" y="298275"/>
            <a:ext cx="8206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Control estrés y ansiedad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p51"/>
          <p:cNvGrpSpPr/>
          <p:nvPr/>
        </p:nvGrpSpPr>
        <p:grpSpPr>
          <a:xfrm>
            <a:off x="4674371" y="1502450"/>
            <a:ext cx="3291030" cy="1411178"/>
            <a:chOff x="0" y="0"/>
            <a:chExt cx="1018800" cy="2112225"/>
          </a:xfrm>
        </p:grpSpPr>
        <p:sp>
          <p:nvSpPr>
            <p:cNvPr id="432" name="Google Shape;432;p51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1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51"/>
          <p:cNvGrpSpPr/>
          <p:nvPr/>
        </p:nvGrpSpPr>
        <p:grpSpPr>
          <a:xfrm>
            <a:off x="1178575" y="1502450"/>
            <a:ext cx="3291030" cy="1411178"/>
            <a:chOff x="0" y="0"/>
            <a:chExt cx="1018800" cy="2112225"/>
          </a:xfrm>
        </p:grpSpPr>
        <p:sp>
          <p:nvSpPr>
            <p:cNvPr id="435" name="Google Shape;435;p51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1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1"/>
          <p:cNvSpPr txBox="1"/>
          <p:nvPr/>
        </p:nvSpPr>
        <p:spPr>
          <a:xfrm>
            <a:off x="1331419" y="1815756"/>
            <a:ext cx="3116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Tensión muscular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Mirada tensa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Precipitación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Mensajes inadecuados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Bloqueo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Problemas de atención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8" name="Google Shape;438;p51"/>
          <p:cNvSpPr txBox="1"/>
          <p:nvPr/>
        </p:nvSpPr>
        <p:spPr>
          <a:xfrm>
            <a:off x="1353693" y="1564962"/>
            <a:ext cx="2940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439" name="Google Shape;439;p51"/>
          <p:cNvSpPr txBox="1"/>
          <p:nvPr/>
        </p:nvSpPr>
        <p:spPr>
          <a:xfrm>
            <a:off x="2578938" y="3087700"/>
            <a:ext cx="40449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el control del estrés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0" name="Google Shape;440;p51"/>
          <p:cNvSpPr txBox="1"/>
          <p:nvPr/>
        </p:nvSpPr>
        <p:spPr>
          <a:xfrm>
            <a:off x="4952478" y="1925429"/>
            <a:ext cx="2775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Superación de errores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Toma la iniciativa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Realiza su trabajo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Sensación de estado de “Flow”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1" name="Google Shape;441;p51"/>
          <p:cNvSpPr txBox="1"/>
          <p:nvPr/>
        </p:nvSpPr>
        <p:spPr>
          <a:xfrm>
            <a:off x="2578940" y="3710800"/>
            <a:ext cx="39861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Reducir la incertidumbre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Entrenar situaciones estresantes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Prevenir dificultades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Establecimiento de objetivos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Disminución cognitive de la amenaza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Control de situaciones potencialmente estresantes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Preparar la competición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2" name="Google Shape;442;p51"/>
          <p:cNvSpPr txBox="1"/>
          <p:nvPr/>
        </p:nvSpPr>
        <p:spPr>
          <a:xfrm>
            <a:off x="4869683" y="1550948"/>
            <a:ext cx="2940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443" name="Google Shape;4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1"/>
          <p:cNvSpPr txBox="1"/>
          <p:nvPr/>
        </p:nvSpPr>
        <p:spPr>
          <a:xfrm>
            <a:off x="374350" y="855950"/>
            <a:ext cx="75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Movilización de recursos fisiológicos y psicológicos ante una situación que se percibe como amenazante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52"/>
          <p:cNvGrpSpPr/>
          <p:nvPr/>
        </p:nvGrpSpPr>
        <p:grpSpPr>
          <a:xfrm>
            <a:off x="2254625" y="3161425"/>
            <a:ext cx="4447266" cy="1779972"/>
            <a:chOff x="0" y="0"/>
            <a:chExt cx="1018800" cy="2112225"/>
          </a:xfrm>
        </p:grpSpPr>
        <p:sp>
          <p:nvSpPr>
            <p:cNvPr id="450" name="Google Shape;450;p52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2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52"/>
          <p:cNvSpPr txBox="1"/>
          <p:nvPr/>
        </p:nvSpPr>
        <p:spPr>
          <a:xfrm>
            <a:off x="440250" y="298275"/>
            <a:ext cx="8206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Cohesión grupal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52"/>
          <p:cNvGrpSpPr/>
          <p:nvPr/>
        </p:nvGrpSpPr>
        <p:grpSpPr>
          <a:xfrm>
            <a:off x="4646033" y="1630550"/>
            <a:ext cx="3291030" cy="1345276"/>
            <a:chOff x="0" y="0"/>
            <a:chExt cx="1018800" cy="2112225"/>
          </a:xfrm>
        </p:grpSpPr>
        <p:sp>
          <p:nvSpPr>
            <p:cNvPr id="454" name="Google Shape;454;p52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2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52"/>
          <p:cNvGrpSpPr/>
          <p:nvPr/>
        </p:nvGrpSpPr>
        <p:grpSpPr>
          <a:xfrm>
            <a:off x="1150238" y="1630550"/>
            <a:ext cx="3291030" cy="1345276"/>
            <a:chOff x="0" y="0"/>
            <a:chExt cx="1018800" cy="2112225"/>
          </a:xfrm>
        </p:grpSpPr>
        <p:sp>
          <p:nvSpPr>
            <p:cNvPr id="457" name="Google Shape;457;p52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2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52"/>
          <p:cNvSpPr txBox="1"/>
          <p:nvPr/>
        </p:nvSpPr>
        <p:spPr>
          <a:xfrm>
            <a:off x="1325431" y="2000684"/>
            <a:ext cx="3116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Cada uno va a la suyo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Conflictos no resueltos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No hay objetivos claros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Normas poco claras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Roles poco claros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60" name="Google Shape;460;p52"/>
          <p:cNvSpPr txBox="1"/>
          <p:nvPr/>
        </p:nvSpPr>
        <p:spPr>
          <a:xfrm>
            <a:off x="1325443" y="1700956"/>
            <a:ext cx="2940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461" name="Google Shape;461;p52"/>
          <p:cNvSpPr txBox="1"/>
          <p:nvPr/>
        </p:nvSpPr>
        <p:spPr>
          <a:xfrm>
            <a:off x="2550588" y="3215800"/>
            <a:ext cx="40449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cohesión grupal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62" name="Google Shape;462;p52"/>
          <p:cNvSpPr txBox="1"/>
          <p:nvPr/>
        </p:nvSpPr>
        <p:spPr>
          <a:xfrm>
            <a:off x="4924140" y="2017748"/>
            <a:ext cx="2775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Normas aceptadas por todo el grupo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Trabajo conjunto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Roles definidos y aceptados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Ante el error, comprensión y apoyo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63" name="Google Shape;463;p52"/>
          <p:cNvSpPr txBox="1"/>
          <p:nvPr/>
        </p:nvSpPr>
        <p:spPr>
          <a:xfrm>
            <a:off x="2550603" y="3826300"/>
            <a:ext cx="3986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Plantear objetivos individuales y colectivos relacionados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Ajustar expectativas de rendimiento grupal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Definir y ajustar roles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Asignar tareas concretas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Acentuar importancia individual al servicio del grupo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Organizar subgrupos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64" name="Google Shape;464;p52"/>
          <p:cNvSpPr txBox="1"/>
          <p:nvPr/>
        </p:nvSpPr>
        <p:spPr>
          <a:xfrm>
            <a:off x="4841345" y="1674945"/>
            <a:ext cx="2940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465" name="Google Shape;46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2"/>
          <p:cNvSpPr txBox="1"/>
          <p:nvPr/>
        </p:nvSpPr>
        <p:spPr>
          <a:xfrm>
            <a:off x="374350" y="855950"/>
            <a:ext cx="885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Cohesión social</a:t>
            </a: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: grado de Amistad, lo bien que nos llevamos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Cohesión de tarea:</a:t>
            </a: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grado en que cada realiza tareas determinadas para lograr un objetivo común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/>
          <p:nvPr/>
        </p:nvSpPr>
        <p:spPr>
          <a:xfrm>
            <a:off x="440250" y="298275"/>
            <a:ext cx="8206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Gestión emocional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53"/>
          <p:cNvGrpSpPr/>
          <p:nvPr/>
        </p:nvGrpSpPr>
        <p:grpSpPr>
          <a:xfrm>
            <a:off x="4667495" y="1808275"/>
            <a:ext cx="3979535" cy="2373507"/>
            <a:chOff x="0" y="0"/>
            <a:chExt cx="1018800" cy="2112225"/>
          </a:xfrm>
        </p:grpSpPr>
        <p:sp>
          <p:nvSpPr>
            <p:cNvPr id="473" name="Google Shape;473;p53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3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53"/>
          <p:cNvGrpSpPr/>
          <p:nvPr/>
        </p:nvGrpSpPr>
        <p:grpSpPr>
          <a:xfrm>
            <a:off x="440275" y="1808275"/>
            <a:ext cx="3979535" cy="2373507"/>
            <a:chOff x="0" y="0"/>
            <a:chExt cx="1018800" cy="2112225"/>
          </a:xfrm>
        </p:grpSpPr>
        <p:sp>
          <p:nvSpPr>
            <p:cNvPr id="476" name="Google Shape;476;p53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3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p53"/>
          <p:cNvSpPr txBox="1"/>
          <p:nvPr/>
        </p:nvSpPr>
        <p:spPr>
          <a:xfrm>
            <a:off x="440592" y="2178400"/>
            <a:ext cx="397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Expresiones corporales de frustración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Respuestas exageradas ante situaciones de estrés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Disminución del rendimiento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Comportamientos disruptivos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Síntomas físicos r/c el estrés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Dificultades en las relaciones interpersonales dentro del equipo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Comentarios negativos sobre sí mismo, el equipo o la competición.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79" name="Google Shape;479;p53"/>
          <p:cNvSpPr txBox="1"/>
          <p:nvPr/>
        </p:nvSpPr>
        <p:spPr>
          <a:xfrm>
            <a:off x="652138" y="1878681"/>
            <a:ext cx="3555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480" name="Google Shape;480;p53"/>
          <p:cNvSpPr txBox="1"/>
          <p:nvPr/>
        </p:nvSpPr>
        <p:spPr>
          <a:xfrm>
            <a:off x="4667475" y="2195475"/>
            <a:ext cx="39795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Postura corporal relajada y segura.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Capacidad para mantener la calma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Alta concentración y enfoque en la tarea deportiva.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Adaptabilidad ante desafíos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Comunicación efectiva y cooperativa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Rendimiento deportivo consistente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Resiliencia ante la adversidad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Mantenimiento de hábitos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Relaciones interpersonales positivas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Autoevaluación objetiva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81" name="Google Shape;481;p53"/>
          <p:cNvSpPr txBox="1"/>
          <p:nvPr/>
        </p:nvSpPr>
        <p:spPr>
          <a:xfrm>
            <a:off x="4903677" y="1852670"/>
            <a:ext cx="3555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482" name="Google Shape;48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3"/>
          <p:cNvSpPr txBox="1"/>
          <p:nvPr/>
        </p:nvSpPr>
        <p:spPr>
          <a:xfrm>
            <a:off x="374350" y="855950"/>
            <a:ext cx="704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Proceso de reconocer, comprender y regular las emociones experimentadas por los deportistas durante la práctica deportiva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/>
        </p:nvSpPr>
        <p:spPr>
          <a:xfrm>
            <a:off x="1636651" y="1415277"/>
            <a:ext cx="58707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¿Quiénes somos?</a:t>
            </a:r>
            <a:endParaRPr b="1" i="0" sz="700" u="none" cap="none" strike="noStrike">
              <a:solidFill>
                <a:srgbClr val="000000"/>
              </a:solidFill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1807674" y="2236334"/>
            <a:ext cx="5528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SERVICIO DE PSICOLOGÍA DEPORTIVA DE LA FUNDACIÓN MIGUEL INDURAIN FUNDAZIOA</a:t>
            </a:r>
            <a:r>
              <a:rPr b="0" i="0" lang="es" sz="20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1993525" y="3059425"/>
            <a:ext cx="515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24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22</a:t>
            </a:r>
            <a:r>
              <a:rPr lang="es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disciplinas 		</a:t>
            </a:r>
            <a:r>
              <a:rPr b="1" lang="es" sz="24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60</a:t>
            </a:r>
            <a:r>
              <a:rPr lang="es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s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deportistas</a:t>
            </a:r>
            <a:r>
              <a:rPr lang="es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/año		 </a:t>
            </a:r>
            <a:r>
              <a:rPr b="1" lang="es" sz="27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&gt;</a:t>
            </a:r>
            <a:r>
              <a:rPr lang="es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 mujeres</a:t>
            </a:r>
            <a:endParaRPr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50" y="4053975"/>
            <a:ext cx="1186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SOFTBALL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BALONMANO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FÚTBOL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ÁRBITROS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1253831" y="4053975"/>
            <a:ext cx="163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DEPORTE ADAPTADO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BADMINTON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ESGRIMA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GOLF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2961097" y="4053975"/>
            <a:ext cx="129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JUDO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PIRAGÜISMO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TIRO CON ARCO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TIRO OLÍMPICO</a:t>
            </a:r>
            <a:endParaRPr sz="1300"/>
          </a:p>
        </p:txBody>
      </p:sp>
      <p:sp>
        <p:nvSpPr>
          <p:cNvPr id="151" name="Google Shape;151;p27"/>
          <p:cNvSpPr txBox="1"/>
          <p:nvPr/>
        </p:nvSpPr>
        <p:spPr>
          <a:xfrm>
            <a:off x="4397424" y="4053975"/>
            <a:ext cx="163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DEPORTE ADAPTADO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TRAIL RUNNING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HERRI KIROLAK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PATINAJE VELOCIDAD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6180890" y="4053975"/>
            <a:ext cx="1838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TAEKWONDO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DEPORTES DE INVIERNO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CICLISMO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PELOTA</a:t>
            </a:r>
            <a:endParaRPr sz="1300"/>
          </a:p>
        </p:txBody>
      </p:sp>
      <p:sp>
        <p:nvSpPr>
          <p:cNvPr id="153" name="Google Shape;153;p27"/>
          <p:cNvSpPr txBox="1"/>
          <p:nvPr/>
        </p:nvSpPr>
        <p:spPr>
          <a:xfrm>
            <a:off x="8086798" y="4053975"/>
            <a:ext cx="120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TRIATLÓN</a:t>
            </a:r>
            <a:endParaRPr sz="1100">
              <a:solidFill>
                <a:srgbClr val="B7B7B7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B7B7B7"/>
                </a:solidFill>
                <a:latin typeface="Public Sans"/>
                <a:ea typeface="Public Sans"/>
                <a:cs typeface="Public Sans"/>
                <a:sym typeface="Public Sans"/>
              </a:rPr>
              <a:t>ATLETISMO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54"/>
          <p:cNvGrpSpPr/>
          <p:nvPr/>
        </p:nvGrpSpPr>
        <p:grpSpPr>
          <a:xfrm>
            <a:off x="1877775" y="1959250"/>
            <a:ext cx="5388433" cy="2768916"/>
            <a:chOff x="0" y="0"/>
            <a:chExt cx="1018800" cy="2112225"/>
          </a:xfrm>
        </p:grpSpPr>
        <p:sp>
          <p:nvSpPr>
            <p:cNvPr id="489" name="Google Shape;489;p54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4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54"/>
          <p:cNvSpPr txBox="1"/>
          <p:nvPr/>
        </p:nvSpPr>
        <p:spPr>
          <a:xfrm>
            <a:off x="2055265" y="2807800"/>
            <a:ext cx="48453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Conciencia emocional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Uso de técnicas de regulación:Respiración y relajación, Visualización positiva….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Establecimiento de metas: Fijar objetivos realistas y alcanzables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Autodisciplina: Mantener una rutina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Auto-habla positiva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Enfoque en el presente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Apoyo social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Resiliencia: Aprender de los fracasos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Autocuidado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2" name="Google Shape;492;p54"/>
          <p:cNvSpPr txBox="1"/>
          <p:nvPr/>
        </p:nvSpPr>
        <p:spPr>
          <a:xfrm>
            <a:off x="2105711" y="2124175"/>
            <a:ext cx="4983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gestión emocional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54"/>
          <p:cNvSpPr txBox="1"/>
          <p:nvPr/>
        </p:nvSpPr>
        <p:spPr>
          <a:xfrm>
            <a:off x="440250" y="374475"/>
            <a:ext cx="8206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Gestión emocional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4"/>
          <p:cNvSpPr txBox="1"/>
          <p:nvPr/>
        </p:nvSpPr>
        <p:spPr>
          <a:xfrm>
            <a:off x="374350" y="932150"/>
            <a:ext cx="704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Proceso de reconocer, comprender y regular las emociones experimentadas por los deportistas durante la práctica deportiva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95" name="Google Shape;4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55"/>
          <p:cNvGrpSpPr/>
          <p:nvPr/>
        </p:nvGrpSpPr>
        <p:grpSpPr>
          <a:xfrm>
            <a:off x="4667493" y="1808275"/>
            <a:ext cx="3979535" cy="2451448"/>
            <a:chOff x="0" y="0"/>
            <a:chExt cx="1018800" cy="2112225"/>
          </a:xfrm>
        </p:grpSpPr>
        <p:sp>
          <p:nvSpPr>
            <p:cNvPr id="501" name="Google Shape;501;p55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5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5"/>
          <p:cNvGrpSpPr/>
          <p:nvPr/>
        </p:nvGrpSpPr>
        <p:grpSpPr>
          <a:xfrm>
            <a:off x="440275" y="1808275"/>
            <a:ext cx="3979535" cy="2451448"/>
            <a:chOff x="0" y="0"/>
            <a:chExt cx="1018800" cy="2112225"/>
          </a:xfrm>
        </p:grpSpPr>
        <p:sp>
          <p:nvSpPr>
            <p:cNvPr id="504" name="Google Shape;504;p55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5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55"/>
          <p:cNvSpPr txBox="1"/>
          <p:nvPr/>
        </p:nvSpPr>
        <p:spPr>
          <a:xfrm>
            <a:off x="516800" y="2254600"/>
            <a:ext cx="3767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Rendimiento inconsistente en situaciones de presión.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Expresiones de desesperanza ante desafíos.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Falta de adaptabilidad ante cambios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Reacciones excesivamente negativas o emocionales frente a la derrota o la crítica.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Evitación de situaciones difíciles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Patrones de comportamiento derrotistas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Falta de auto-reflexión y aprendizaje de las experiencias negativas para crecer y mejorar.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7" name="Google Shape;507;p55"/>
          <p:cNvSpPr txBox="1"/>
          <p:nvPr/>
        </p:nvSpPr>
        <p:spPr>
          <a:xfrm>
            <a:off x="652138" y="1878681"/>
            <a:ext cx="3555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EA9999"/>
                </a:solidFill>
                <a:latin typeface="Public Sans"/>
                <a:ea typeface="Public Sans"/>
                <a:cs typeface="Public Sans"/>
                <a:sym typeface="Public Sans"/>
              </a:rPr>
              <a:t>Mal funcionamiento</a:t>
            </a:r>
            <a:endParaRPr b="1" i="0" sz="400" u="none" cap="none" strike="noStrike">
              <a:solidFill>
                <a:srgbClr val="EA9999"/>
              </a:solidFill>
            </a:endParaRPr>
          </a:p>
        </p:txBody>
      </p:sp>
      <p:sp>
        <p:nvSpPr>
          <p:cNvPr id="508" name="Google Shape;508;p55"/>
          <p:cNvSpPr txBox="1"/>
          <p:nvPr/>
        </p:nvSpPr>
        <p:spPr>
          <a:xfrm>
            <a:off x="4751875" y="2195475"/>
            <a:ext cx="38592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Rendimiento consistente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Actitud positiva y optimista frente a los desafíos 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Capacidad para adaptarse a cambios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Expresión de determinación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Aceptación de la responsabilidad por los resultados y disposición para aprender de los errores.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Habilidad para regular las emociones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Búsqueda activa de soluciones y recursos para superar las dificultades.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●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Uso de experiencias pasadas como oportunidades de crecimiento y fortalecimiento.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9" name="Google Shape;509;p55"/>
          <p:cNvSpPr txBox="1"/>
          <p:nvPr/>
        </p:nvSpPr>
        <p:spPr>
          <a:xfrm>
            <a:off x="4903677" y="1852670"/>
            <a:ext cx="3555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600">
                <a:solidFill>
                  <a:srgbClr val="6AA84F"/>
                </a:solidFill>
                <a:latin typeface="Public Sans"/>
                <a:ea typeface="Public Sans"/>
                <a:cs typeface="Public Sans"/>
                <a:sym typeface="Public Sans"/>
              </a:rPr>
              <a:t>Buen funcionamiento</a:t>
            </a:r>
            <a:endParaRPr b="1" i="0" sz="400" u="none" cap="none" strike="noStrike">
              <a:solidFill>
                <a:srgbClr val="6AA84F"/>
              </a:solidFill>
            </a:endParaRPr>
          </a:p>
        </p:txBody>
      </p:sp>
      <p:pic>
        <p:nvPicPr>
          <p:cNvPr id="510" name="Google Shape;5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5"/>
          <p:cNvSpPr txBox="1"/>
          <p:nvPr/>
        </p:nvSpPr>
        <p:spPr>
          <a:xfrm>
            <a:off x="440250" y="298275"/>
            <a:ext cx="8206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Resiliencia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5"/>
          <p:cNvSpPr txBox="1"/>
          <p:nvPr/>
        </p:nvSpPr>
        <p:spPr>
          <a:xfrm>
            <a:off x="374350" y="855950"/>
            <a:ext cx="831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Capacidad de los deportistas para adaptarse, recuperarse y sobreponerse a la adversidad, las lesiones, el fracaso y otros desafíos, manteniendo así su nivel de rendimiento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56"/>
          <p:cNvGrpSpPr/>
          <p:nvPr/>
        </p:nvGrpSpPr>
        <p:grpSpPr>
          <a:xfrm>
            <a:off x="1636375" y="1767575"/>
            <a:ext cx="5871243" cy="3101802"/>
            <a:chOff x="0" y="0"/>
            <a:chExt cx="1018800" cy="2112225"/>
          </a:xfrm>
        </p:grpSpPr>
        <p:sp>
          <p:nvSpPr>
            <p:cNvPr id="518" name="Google Shape;518;p56"/>
            <p:cNvSpPr/>
            <p:nvPr/>
          </p:nvSpPr>
          <p:spPr>
            <a:xfrm>
              <a:off x="0" y="0"/>
              <a:ext cx="1018769" cy="2112111"/>
            </a:xfrm>
            <a:custGeom>
              <a:rect b="b" l="l" r="r" t="t"/>
              <a:pathLst>
                <a:path extrusionOk="0" h="2112111" w="1018769">
                  <a:moveTo>
                    <a:pt x="40049" y="0"/>
                  </a:moveTo>
                  <a:lnTo>
                    <a:pt x="978720" y="0"/>
                  </a:lnTo>
                  <a:cubicBezTo>
                    <a:pt x="989342" y="0"/>
                    <a:pt x="999528" y="4219"/>
                    <a:pt x="1007039" y="11730"/>
                  </a:cubicBezTo>
                  <a:cubicBezTo>
                    <a:pt x="1014550" y="19241"/>
                    <a:pt x="1018769" y="29428"/>
                    <a:pt x="1018769" y="40049"/>
                  </a:cubicBezTo>
                  <a:lnTo>
                    <a:pt x="1018769" y="2072062"/>
                  </a:lnTo>
                  <a:cubicBezTo>
                    <a:pt x="1018769" y="2094181"/>
                    <a:pt x="1000839" y="2112111"/>
                    <a:pt x="978720" y="2112111"/>
                  </a:cubicBezTo>
                  <a:lnTo>
                    <a:pt x="40049" y="2112111"/>
                  </a:lnTo>
                  <a:cubicBezTo>
                    <a:pt x="17931" y="2112111"/>
                    <a:pt x="0" y="2094181"/>
                    <a:pt x="0" y="2072062"/>
                  </a:cubicBezTo>
                  <a:lnTo>
                    <a:pt x="0" y="40049"/>
                  </a:lnTo>
                  <a:cubicBezTo>
                    <a:pt x="0" y="17931"/>
                    <a:pt x="17931" y="0"/>
                    <a:pt x="400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27266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6"/>
            <p:cNvSpPr txBox="1"/>
            <p:nvPr/>
          </p:nvSpPr>
          <p:spPr>
            <a:xfrm>
              <a:off x="0" y="85725"/>
              <a:ext cx="1018800" cy="20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56"/>
          <p:cNvSpPr txBox="1"/>
          <p:nvPr/>
        </p:nvSpPr>
        <p:spPr>
          <a:xfrm>
            <a:off x="1829779" y="2641930"/>
            <a:ext cx="5546100" cy="21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Cultivar pensamiento positivo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Establecer metas realistas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Fomentar la conexión social: Buscar apoyo en amigos, familiares y compañeros de equipo.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Cuidar el bienestar físico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Practicar la autorreflexión: Analizar las experiencias pasadas para identificar fortalezas y áreas de mejora.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Desarrollar habilidades de afrontamiento: Aprender técnicas de manejo del estrés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Buscar oportunidades de aprendizaje: Ver los desafíos como oportunidades de crecimiento personal y profesional.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000"/>
              <a:buFont typeface="Public Sans"/>
              <a:buChar char="➔"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Mantener la flexibilidad: Adaptarse a los cambios y aprender a reajustar los planes según sea necesario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1" name="Google Shape;521;p56"/>
          <p:cNvSpPr txBox="1"/>
          <p:nvPr/>
        </p:nvSpPr>
        <p:spPr>
          <a:xfrm>
            <a:off x="1884733" y="1952326"/>
            <a:ext cx="5429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9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ESTRATEGIAS</a:t>
            </a:r>
            <a:endParaRPr b="1" sz="19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96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para mejorar la resiliencia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2" name="Google Shape;522;p56"/>
          <p:cNvSpPr txBox="1"/>
          <p:nvPr/>
        </p:nvSpPr>
        <p:spPr>
          <a:xfrm>
            <a:off x="440250" y="298275"/>
            <a:ext cx="82068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Resiliencia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6"/>
          <p:cNvSpPr txBox="1"/>
          <p:nvPr/>
        </p:nvSpPr>
        <p:spPr>
          <a:xfrm>
            <a:off x="374350" y="855950"/>
            <a:ext cx="831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Capacidad de los deportistas para adaptarse, recuperarse y sobreponerse a la adversidad, las lesiones, el fracaso y otros desafíos, manteniendo así su nivel de rendimiento</a:t>
            </a:r>
            <a:endParaRPr sz="15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24" name="Google Shape;52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"/>
          <p:cNvSpPr/>
          <p:nvPr/>
        </p:nvSpPr>
        <p:spPr>
          <a:xfrm>
            <a:off x="604889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57"/>
          <p:cNvSpPr txBox="1"/>
          <p:nvPr/>
        </p:nvSpPr>
        <p:spPr>
          <a:xfrm>
            <a:off x="762250" y="2655400"/>
            <a:ext cx="60000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s" sz="65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Enfoque personalizado</a:t>
            </a:r>
            <a:endParaRPr b="1" i="0" sz="700" u="none" cap="none" strike="noStrike">
              <a:solidFill>
                <a:srgbClr val="000000"/>
              </a:solidFill>
            </a:endParaRPr>
          </a:p>
        </p:txBody>
      </p:sp>
      <p:sp>
        <p:nvSpPr>
          <p:cNvPr id="531" name="Google Shape;531;p57"/>
          <p:cNvSpPr txBox="1"/>
          <p:nvPr/>
        </p:nvSpPr>
        <p:spPr>
          <a:xfrm>
            <a:off x="1204406" y="463550"/>
            <a:ext cx="1481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Área de Psicología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373" y="-81873"/>
            <a:ext cx="5602575" cy="396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Google Shape;537;p58"/>
          <p:cNvCxnSpPr/>
          <p:nvPr/>
        </p:nvCxnSpPr>
        <p:spPr>
          <a:xfrm>
            <a:off x="4175513" y="2489933"/>
            <a:ext cx="4656000" cy="0"/>
          </a:xfrm>
          <a:prstGeom prst="straightConnector1">
            <a:avLst/>
          </a:prstGeom>
          <a:noFill/>
          <a:ln cap="flat" cmpd="sng" w="85725">
            <a:solidFill>
              <a:srgbClr val="2726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58"/>
          <p:cNvCxnSpPr/>
          <p:nvPr/>
        </p:nvCxnSpPr>
        <p:spPr>
          <a:xfrm>
            <a:off x="1848705" y="2486183"/>
            <a:ext cx="4656000" cy="0"/>
          </a:xfrm>
          <a:prstGeom prst="straightConnector1">
            <a:avLst/>
          </a:prstGeom>
          <a:noFill/>
          <a:ln cap="flat" cmpd="sng" w="85725">
            <a:solidFill>
              <a:srgbClr val="27266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9" name="Google Shape;539;p58"/>
          <p:cNvGrpSpPr/>
          <p:nvPr/>
        </p:nvGrpSpPr>
        <p:grpSpPr>
          <a:xfrm>
            <a:off x="79013" y="2134339"/>
            <a:ext cx="2035847" cy="2388266"/>
            <a:chOff x="0" y="0"/>
            <a:chExt cx="1176926" cy="1482014"/>
          </a:xfrm>
        </p:grpSpPr>
        <p:sp>
          <p:nvSpPr>
            <p:cNvPr id="540" name="Google Shape;540;p58"/>
            <p:cNvSpPr/>
            <p:nvPr/>
          </p:nvSpPr>
          <p:spPr>
            <a:xfrm>
              <a:off x="0" y="0"/>
              <a:ext cx="1176926" cy="1482014"/>
            </a:xfrm>
            <a:custGeom>
              <a:rect b="b" l="l" r="r" t="t"/>
              <a:pathLst>
                <a:path extrusionOk="0" h="1482014" w="1176926">
                  <a:moveTo>
                    <a:pt x="30017" y="0"/>
                  </a:moveTo>
                  <a:lnTo>
                    <a:pt x="1146909" y="0"/>
                  </a:lnTo>
                  <a:cubicBezTo>
                    <a:pt x="1163487" y="0"/>
                    <a:pt x="1176926" y="13439"/>
                    <a:pt x="1176926" y="30017"/>
                  </a:cubicBezTo>
                  <a:lnTo>
                    <a:pt x="1176926" y="1451996"/>
                  </a:lnTo>
                  <a:cubicBezTo>
                    <a:pt x="1176926" y="1468575"/>
                    <a:pt x="1163487" y="1482014"/>
                    <a:pt x="1146909" y="1482014"/>
                  </a:cubicBezTo>
                  <a:lnTo>
                    <a:pt x="30017" y="1482014"/>
                  </a:lnTo>
                  <a:cubicBezTo>
                    <a:pt x="13439" y="1482014"/>
                    <a:pt x="0" y="1468575"/>
                    <a:pt x="0" y="1451996"/>
                  </a:cubicBezTo>
                  <a:lnTo>
                    <a:pt x="0" y="30017"/>
                  </a:lnTo>
                  <a:cubicBezTo>
                    <a:pt x="0" y="13439"/>
                    <a:pt x="13439" y="0"/>
                    <a:pt x="30017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8"/>
            <p:cNvSpPr txBox="1"/>
            <p:nvPr/>
          </p:nvSpPr>
          <p:spPr>
            <a:xfrm>
              <a:off x="0" y="85725"/>
              <a:ext cx="1176926" cy="1396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58"/>
          <p:cNvSpPr txBox="1"/>
          <p:nvPr/>
        </p:nvSpPr>
        <p:spPr>
          <a:xfrm>
            <a:off x="899100" y="737025"/>
            <a:ext cx="73458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s" sz="42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Enfoque personalizado</a:t>
            </a:r>
            <a:endParaRPr sz="42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43" name="Google Shape;543;p58"/>
          <p:cNvSpPr txBox="1"/>
          <p:nvPr/>
        </p:nvSpPr>
        <p:spPr>
          <a:xfrm>
            <a:off x="1807649" y="1357731"/>
            <a:ext cx="5528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para el deportista, entrenador y/o árbitro</a:t>
            </a:r>
            <a:endParaRPr sz="200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44" name="Google Shape;544;p58"/>
          <p:cNvGrpSpPr/>
          <p:nvPr/>
        </p:nvGrpSpPr>
        <p:grpSpPr>
          <a:xfrm>
            <a:off x="2391494" y="2131275"/>
            <a:ext cx="2035847" cy="2391331"/>
            <a:chOff x="0" y="0"/>
            <a:chExt cx="1176926" cy="1483916"/>
          </a:xfrm>
        </p:grpSpPr>
        <p:sp>
          <p:nvSpPr>
            <p:cNvPr id="545" name="Google Shape;545;p58"/>
            <p:cNvSpPr/>
            <p:nvPr/>
          </p:nvSpPr>
          <p:spPr>
            <a:xfrm>
              <a:off x="0" y="0"/>
              <a:ext cx="1176926" cy="1483916"/>
            </a:xfrm>
            <a:custGeom>
              <a:rect b="b" l="l" r="r" t="t"/>
              <a:pathLst>
                <a:path extrusionOk="0" h="1483916" w="1176926">
                  <a:moveTo>
                    <a:pt x="30017" y="0"/>
                  </a:moveTo>
                  <a:lnTo>
                    <a:pt x="1146909" y="0"/>
                  </a:lnTo>
                  <a:cubicBezTo>
                    <a:pt x="1163487" y="0"/>
                    <a:pt x="1176926" y="13439"/>
                    <a:pt x="1176926" y="30017"/>
                  </a:cubicBezTo>
                  <a:lnTo>
                    <a:pt x="1176926" y="1453898"/>
                  </a:lnTo>
                  <a:cubicBezTo>
                    <a:pt x="1176926" y="1461859"/>
                    <a:pt x="1173763" y="1469494"/>
                    <a:pt x="1168134" y="1475124"/>
                  </a:cubicBezTo>
                  <a:cubicBezTo>
                    <a:pt x="1162505" y="1480753"/>
                    <a:pt x="1154870" y="1483916"/>
                    <a:pt x="1146909" y="1483916"/>
                  </a:cubicBezTo>
                  <a:lnTo>
                    <a:pt x="30017" y="1483916"/>
                  </a:lnTo>
                  <a:cubicBezTo>
                    <a:pt x="13439" y="1483916"/>
                    <a:pt x="0" y="1470476"/>
                    <a:pt x="0" y="1453898"/>
                  </a:cubicBezTo>
                  <a:lnTo>
                    <a:pt x="0" y="30017"/>
                  </a:lnTo>
                  <a:cubicBezTo>
                    <a:pt x="0" y="13439"/>
                    <a:pt x="13439" y="0"/>
                    <a:pt x="30017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8"/>
            <p:cNvSpPr txBox="1"/>
            <p:nvPr/>
          </p:nvSpPr>
          <p:spPr>
            <a:xfrm>
              <a:off x="0" y="85725"/>
              <a:ext cx="1176926" cy="139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58"/>
          <p:cNvGrpSpPr/>
          <p:nvPr/>
        </p:nvGrpSpPr>
        <p:grpSpPr>
          <a:xfrm>
            <a:off x="4702338" y="2131275"/>
            <a:ext cx="2035847" cy="2391331"/>
            <a:chOff x="0" y="0"/>
            <a:chExt cx="1176926" cy="1483916"/>
          </a:xfrm>
        </p:grpSpPr>
        <p:sp>
          <p:nvSpPr>
            <p:cNvPr id="548" name="Google Shape;548;p58"/>
            <p:cNvSpPr/>
            <p:nvPr/>
          </p:nvSpPr>
          <p:spPr>
            <a:xfrm>
              <a:off x="0" y="0"/>
              <a:ext cx="1176926" cy="1483916"/>
            </a:xfrm>
            <a:custGeom>
              <a:rect b="b" l="l" r="r" t="t"/>
              <a:pathLst>
                <a:path extrusionOk="0" h="1483916" w="1176926">
                  <a:moveTo>
                    <a:pt x="30017" y="0"/>
                  </a:moveTo>
                  <a:lnTo>
                    <a:pt x="1146909" y="0"/>
                  </a:lnTo>
                  <a:cubicBezTo>
                    <a:pt x="1163487" y="0"/>
                    <a:pt x="1176926" y="13439"/>
                    <a:pt x="1176926" y="30017"/>
                  </a:cubicBezTo>
                  <a:lnTo>
                    <a:pt x="1176926" y="1453898"/>
                  </a:lnTo>
                  <a:cubicBezTo>
                    <a:pt x="1176926" y="1461859"/>
                    <a:pt x="1173763" y="1469494"/>
                    <a:pt x="1168134" y="1475124"/>
                  </a:cubicBezTo>
                  <a:cubicBezTo>
                    <a:pt x="1162505" y="1480753"/>
                    <a:pt x="1154870" y="1483916"/>
                    <a:pt x="1146909" y="1483916"/>
                  </a:cubicBezTo>
                  <a:lnTo>
                    <a:pt x="30017" y="1483916"/>
                  </a:lnTo>
                  <a:cubicBezTo>
                    <a:pt x="13439" y="1483916"/>
                    <a:pt x="0" y="1470476"/>
                    <a:pt x="0" y="1453898"/>
                  </a:cubicBezTo>
                  <a:lnTo>
                    <a:pt x="0" y="30017"/>
                  </a:lnTo>
                  <a:cubicBezTo>
                    <a:pt x="0" y="13439"/>
                    <a:pt x="13439" y="0"/>
                    <a:pt x="30017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8"/>
            <p:cNvSpPr txBox="1"/>
            <p:nvPr/>
          </p:nvSpPr>
          <p:spPr>
            <a:xfrm>
              <a:off x="0" y="85725"/>
              <a:ext cx="1176926" cy="139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" name="Google Shape;550;p58"/>
          <p:cNvSpPr txBox="1"/>
          <p:nvPr/>
        </p:nvSpPr>
        <p:spPr>
          <a:xfrm>
            <a:off x="642649" y="2325901"/>
            <a:ext cx="825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s" sz="46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8"/>
          <p:cNvSpPr txBox="1"/>
          <p:nvPr/>
        </p:nvSpPr>
        <p:spPr>
          <a:xfrm>
            <a:off x="2995576" y="2325901"/>
            <a:ext cx="825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s" sz="46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8"/>
          <p:cNvSpPr txBox="1"/>
          <p:nvPr/>
        </p:nvSpPr>
        <p:spPr>
          <a:xfrm>
            <a:off x="5307242" y="2325901"/>
            <a:ext cx="825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s" sz="46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03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8"/>
          <p:cNvSpPr txBox="1"/>
          <p:nvPr/>
        </p:nvSpPr>
        <p:spPr>
          <a:xfrm>
            <a:off x="169287" y="3119125"/>
            <a:ext cx="1806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3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Estudiar las demanda psicológica. Evaluación de caso.</a:t>
            </a:r>
            <a:endParaRPr sz="120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4" name="Google Shape;554;p58"/>
          <p:cNvSpPr txBox="1"/>
          <p:nvPr/>
        </p:nvSpPr>
        <p:spPr>
          <a:xfrm>
            <a:off x="2740638" y="3119125"/>
            <a:ext cx="13359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Planificación de intervención.</a:t>
            </a:r>
            <a:endParaRPr b="0" i="0" sz="12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5" name="Google Shape;555;p58"/>
          <p:cNvSpPr txBox="1"/>
          <p:nvPr/>
        </p:nvSpPr>
        <p:spPr>
          <a:xfrm>
            <a:off x="4824788" y="3119125"/>
            <a:ext cx="1806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Desarrollar el plan de preparación psicológica ADAPTADO a cada deportista y al momento de la temporada.</a:t>
            </a:r>
            <a:endParaRPr sz="120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56" name="Google Shape;556;p58"/>
          <p:cNvGrpSpPr/>
          <p:nvPr/>
        </p:nvGrpSpPr>
        <p:grpSpPr>
          <a:xfrm>
            <a:off x="7029144" y="2134339"/>
            <a:ext cx="2035847" cy="2391506"/>
            <a:chOff x="0" y="0"/>
            <a:chExt cx="1176926" cy="1484025"/>
          </a:xfrm>
        </p:grpSpPr>
        <p:sp>
          <p:nvSpPr>
            <p:cNvPr id="557" name="Google Shape;557;p58"/>
            <p:cNvSpPr/>
            <p:nvPr/>
          </p:nvSpPr>
          <p:spPr>
            <a:xfrm>
              <a:off x="0" y="0"/>
              <a:ext cx="1176926" cy="1483916"/>
            </a:xfrm>
            <a:custGeom>
              <a:rect b="b" l="l" r="r" t="t"/>
              <a:pathLst>
                <a:path extrusionOk="0" h="1483916" w="1176926">
                  <a:moveTo>
                    <a:pt x="30017" y="0"/>
                  </a:moveTo>
                  <a:lnTo>
                    <a:pt x="1146909" y="0"/>
                  </a:lnTo>
                  <a:cubicBezTo>
                    <a:pt x="1163487" y="0"/>
                    <a:pt x="1176926" y="13439"/>
                    <a:pt x="1176926" y="30017"/>
                  </a:cubicBezTo>
                  <a:lnTo>
                    <a:pt x="1176926" y="1453898"/>
                  </a:lnTo>
                  <a:cubicBezTo>
                    <a:pt x="1176926" y="1461859"/>
                    <a:pt x="1173763" y="1469494"/>
                    <a:pt x="1168134" y="1475124"/>
                  </a:cubicBezTo>
                  <a:cubicBezTo>
                    <a:pt x="1162505" y="1480753"/>
                    <a:pt x="1154870" y="1483916"/>
                    <a:pt x="1146909" y="1483916"/>
                  </a:cubicBezTo>
                  <a:lnTo>
                    <a:pt x="30017" y="1483916"/>
                  </a:lnTo>
                  <a:cubicBezTo>
                    <a:pt x="13439" y="1483916"/>
                    <a:pt x="0" y="1470476"/>
                    <a:pt x="0" y="1453898"/>
                  </a:cubicBezTo>
                  <a:lnTo>
                    <a:pt x="0" y="30017"/>
                  </a:lnTo>
                  <a:cubicBezTo>
                    <a:pt x="0" y="13439"/>
                    <a:pt x="13439" y="0"/>
                    <a:pt x="30017" y="0"/>
                  </a:cubicBezTo>
                  <a:close/>
                </a:path>
              </a:pathLst>
            </a:custGeom>
            <a:solidFill>
              <a:srgbClr val="27266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8"/>
            <p:cNvSpPr txBox="1"/>
            <p:nvPr/>
          </p:nvSpPr>
          <p:spPr>
            <a:xfrm>
              <a:off x="0" y="85725"/>
              <a:ext cx="1176900" cy="139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58"/>
          <p:cNvSpPr txBox="1"/>
          <p:nvPr/>
        </p:nvSpPr>
        <p:spPr>
          <a:xfrm>
            <a:off x="7634050" y="2329651"/>
            <a:ext cx="825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" sz="46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04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8"/>
          <p:cNvSpPr txBox="1"/>
          <p:nvPr/>
        </p:nvSpPr>
        <p:spPr>
          <a:xfrm>
            <a:off x="7169421" y="3119126"/>
            <a:ext cx="17553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300" marR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Seguimiento: sesiones periódicas en las que seguir evaluando la evolución que se esté dando.</a:t>
            </a:r>
            <a:endParaRPr sz="120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61" name="Google Shape;56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9"/>
          <p:cNvSpPr/>
          <p:nvPr/>
        </p:nvSpPr>
        <p:spPr>
          <a:xfrm>
            <a:off x="604889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59"/>
          <p:cNvSpPr txBox="1"/>
          <p:nvPr/>
        </p:nvSpPr>
        <p:spPr>
          <a:xfrm>
            <a:off x="762251" y="2655399"/>
            <a:ext cx="52203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s" sz="65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Conclusión</a:t>
            </a:r>
            <a:endParaRPr b="1" i="0" sz="7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s" sz="65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y cierre</a:t>
            </a:r>
            <a:endParaRPr b="1" i="0" sz="700" u="none" cap="none" strike="noStrike">
              <a:solidFill>
                <a:srgbClr val="000000"/>
              </a:solidFill>
            </a:endParaRPr>
          </a:p>
        </p:txBody>
      </p:sp>
      <p:sp>
        <p:nvSpPr>
          <p:cNvPr id="568" name="Google Shape;568;p59"/>
          <p:cNvSpPr txBox="1"/>
          <p:nvPr/>
        </p:nvSpPr>
        <p:spPr>
          <a:xfrm>
            <a:off x="1204406" y="463550"/>
            <a:ext cx="1481272" cy="144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Área de Psicología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373" y="-81873"/>
            <a:ext cx="5602575" cy="396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F3A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60"/>
          <p:cNvGrpSpPr/>
          <p:nvPr/>
        </p:nvGrpSpPr>
        <p:grpSpPr>
          <a:xfrm>
            <a:off x="178238" y="178238"/>
            <a:ext cx="8787525" cy="4787025"/>
            <a:chOff x="0" y="0"/>
            <a:chExt cx="4628820" cy="2521560"/>
          </a:xfrm>
        </p:grpSpPr>
        <p:sp>
          <p:nvSpPr>
            <p:cNvPr id="575" name="Google Shape;575;p60"/>
            <p:cNvSpPr/>
            <p:nvPr/>
          </p:nvSpPr>
          <p:spPr>
            <a:xfrm>
              <a:off x="0" y="0"/>
              <a:ext cx="4628820" cy="2521560"/>
            </a:xfrm>
            <a:custGeom>
              <a:rect b="b" l="l" r="r" t="t"/>
              <a:pathLst>
                <a:path extrusionOk="0" h="2521560" w="4628820">
                  <a:moveTo>
                    <a:pt x="7048" y="0"/>
                  </a:moveTo>
                  <a:lnTo>
                    <a:pt x="4621772" y="0"/>
                  </a:lnTo>
                  <a:cubicBezTo>
                    <a:pt x="4623641" y="0"/>
                    <a:pt x="4625434" y="743"/>
                    <a:pt x="4626756" y="2064"/>
                  </a:cubicBezTo>
                  <a:cubicBezTo>
                    <a:pt x="4628077" y="3386"/>
                    <a:pt x="4628820" y="5179"/>
                    <a:pt x="4628820" y="7048"/>
                  </a:cubicBezTo>
                  <a:lnTo>
                    <a:pt x="4628820" y="2514512"/>
                  </a:lnTo>
                  <a:cubicBezTo>
                    <a:pt x="4628820" y="2516382"/>
                    <a:pt x="4628077" y="2518174"/>
                    <a:pt x="4626756" y="2519496"/>
                  </a:cubicBezTo>
                  <a:cubicBezTo>
                    <a:pt x="4625434" y="2520818"/>
                    <a:pt x="4623641" y="2521560"/>
                    <a:pt x="4621772" y="2521560"/>
                  </a:cubicBezTo>
                  <a:lnTo>
                    <a:pt x="7048" y="2521560"/>
                  </a:lnTo>
                  <a:cubicBezTo>
                    <a:pt x="5179" y="2521560"/>
                    <a:pt x="3386" y="2520818"/>
                    <a:pt x="2064" y="2519496"/>
                  </a:cubicBezTo>
                  <a:cubicBezTo>
                    <a:pt x="743" y="2518174"/>
                    <a:pt x="0" y="2516382"/>
                    <a:pt x="0" y="2514512"/>
                  </a:cubicBezTo>
                  <a:lnTo>
                    <a:pt x="0" y="7048"/>
                  </a:lnTo>
                  <a:cubicBezTo>
                    <a:pt x="0" y="5179"/>
                    <a:pt x="743" y="3386"/>
                    <a:pt x="2064" y="2064"/>
                  </a:cubicBezTo>
                  <a:cubicBezTo>
                    <a:pt x="3386" y="743"/>
                    <a:pt x="5179" y="0"/>
                    <a:pt x="7048" y="0"/>
                  </a:cubicBezTo>
                  <a:close/>
                </a:path>
              </a:pathLst>
            </a:custGeom>
            <a:solidFill>
              <a:srgbClr val="EBDEAE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0"/>
            <p:cNvSpPr txBox="1"/>
            <p:nvPr/>
          </p:nvSpPr>
          <p:spPr>
            <a:xfrm>
              <a:off x="0" y="85725"/>
              <a:ext cx="4628820" cy="2435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60"/>
          <p:cNvSpPr txBox="1"/>
          <p:nvPr/>
        </p:nvSpPr>
        <p:spPr>
          <a:xfrm>
            <a:off x="1036659" y="1685241"/>
            <a:ext cx="70707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" sz="60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¿Qué nos llevamos?</a:t>
            </a:r>
            <a:endParaRPr b="1" i="0" sz="700" u="none" cap="none" strike="noStrike">
              <a:solidFill>
                <a:srgbClr val="000000"/>
              </a:solidFill>
            </a:endParaRPr>
          </a:p>
        </p:txBody>
      </p:sp>
      <p:pic>
        <p:nvPicPr>
          <p:cNvPr id="578" name="Google Shape;5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F3A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1"/>
          <p:cNvSpPr/>
          <p:nvPr/>
        </p:nvSpPr>
        <p:spPr>
          <a:xfrm>
            <a:off x="604889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61"/>
          <p:cNvSpPr txBox="1"/>
          <p:nvPr/>
        </p:nvSpPr>
        <p:spPr>
          <a:xfrm>
            <a:off x="461100" y="3707075"/>
            <a:ext cx="685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" sz="34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FMIF</a:t>
            </a:r>
            <a:endParaRPr sz="34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" sz="26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Teléfono de contacto: 848 427 868</a:t>
            </a:r>
            <a:endParaRPr sz="26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85" name="Google Shape;585;p61"/>
          <p:cNvSpPr txBox="1"/>
          <p:nvPr/>
        </p:nvSpPr>
        <p:spPr>
          <a:xfrm>
            <a:off x="1204406" y="463550"/>
            <a:ext cx="148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Psicología Deportiva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373" y="-81873"/>
            <a:ext cx="5602575" cy="396145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1"/>
          <p:cNvSpPr txBox="1"/>
          <p:nvPr/>
        </p:nvSpPr>
        <p:spPr>
          <a:xfrm>
            <a:off x="461100" y="2236450"/>
            <a:ext cx="485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¡MUCHAS GRACIAS!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>
            <a:off x="604889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28"/>
          <p:cNvSpPr txBox="1"/>
          <p:nvPr/>
        </p:nvSpPr>
        <p:spPr>
          <a:xfrm>
            <a:off x="604900" y="1882975"/>
            <a:ext cx="6021300" cy="28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s" sz="65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Introducción a la psicología deportiva</a:t>
            </a:r>
            <a:endParaRPr b="1" i="0" sz="700" u="none" cap="none" strike="noStrike">
              <a:solidFill>
                <a:srgbClr val="000000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1204406" y="463550"/>
            <a:ext cx="1481272" cy="144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Área de Psicología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4">
            <a:alphaModFix/>
          </a:blip>
          <a:srcRect b="12549" l="20854" r="0" t="0"/>
          <a:stretch/>
        </p:blipFill>
        <p:spPr>
          <a:xfrm>
            <a:off x="5899575" y="-92525"/>
            <a:ext cx="3812375" cy="2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4354234" y="794019"/>
            <a:ext cx="4130634" cy="3660775"/>
          </a:xfrm>
          <a:custGeom>
            <a:rect b="b" l="l" r="r" t="t"/>
            <a:pathLst>
              <a:path extrusionOk="0" h="7321550" w="8261269">
                <a:moveTo>
                  <a:pt x="0" y="0"/>
                </a:moveTo>
                <a:lnTo>
                  <a:pt x="8261269" y="0"/>
                </a:lnTo>
                <a:lnTo>
                  <a:pt x="8261269" y="7321550"/>
                </a:lnTo>
                <a:lnTo>
                  <a:pt x="0" y="732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29"/>
          <p:cNvSpPr txBox="1"/>
          <p:nvPr/>
        </p:nvSpPr>
        <p:spPr>
          <a:xfrm>
            <a:off x="752475" y="619125"/>
            <a:ext cx="37107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Definición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752487" y="1283019"/>
            <a:ext cx="3130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 </a:t>
            </a: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psicología deportiva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712500" y="1676500"/>
            <a:ext cx="33087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Rama especializada de la psicología que se enfoca en el estudio científico de los procesos cognitivos, emocionales y conductuales de las personas en el contexto deportivo.</a:t>
            </a:r>
            <a:endParaRPr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Busca optimizar el rendimiento deportivo y promover la salud mental y emocional del deportista.</a:t>
            </a:r>
            <a:endParaRPr b="1"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Para ello estudia </a:t>
            </a:r>
            <a:r>
              <a:rPr b="1"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cómo los factores psicológicos afectan el desempeño deportivo</a:t>
            </a:r>
            <a:r>
              <a:rPr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, así como en</a:t>
            </a:r>
            <a:r>
              <a:rPr b="1" lang="es" sz="1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cómo el participar en actividades deportivas influye en la salud mental y emocional de los atletas.</a:t>
            </a:r>
            <a:endParaRPr b="1" sz="1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>
            <a:off x="676646" y="587385"/>
            <a:ext cx="2366807" cy="3968730"/>
          </a:xfrm>
          <a:custGeom>
            <a:rect b="b" l="l" r="r" t="t"/>
            <a:pathLst>
              <a:path extrusionOk="0" h="7937460" w="4733613">
                <a:moveTo>
                  <a:pt x="0" y="0"/>
                </a:moveTo>
                <a:lnTo>
                  <a:pt x="4733613" y="0"/>
                </a:lnTo>
                <a:lnTo>
                  <a:pt x="4733613" y="7937460"/>
                </a:lnTo>
                <a:lnTo>
                  <a:pt x="0" y="7937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30"/>
          <p:cNvSpPr txBox="1"/>
          <p:nvPr/>
        </p:nvSpPr>
        <p:spPr>
          <a:xfrm>
            <a:off x="3369524" y="1103275"/>
            <a:ext cx="40071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del </a:t>
            </a: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deporte de competición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3369525" y="1688050"/>
            <a:ext cx="52653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Querer conseguir dar el 100% de rendimiento en una fecha, momento concreto.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Necesidad de adaptación constante: nivel, compañeros, rivales, ambientales, residencia, viajes,..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Exposición personal a la evaluación de los demás, críticas, comentarios, valoraciones.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Tener que afrontar la derrota, el no conseguir los resultados esperados, asumir errores con sus consecuencias, no cumplir expectativas.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Depender de aspectos que no puedo controlar; circunstancias ambientales, decisiones de los entrenadores, árbitros,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Asumir y convivir con la incertidumbre sobre los posibles resultados.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Enfrentarse a rivales, oponentes, competidores por un resultado.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Afrontar y superar lesiones, dolor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Asumir largos periodos de entrenamiento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65"/>
              </a:buClr>
              <a:buSzPts val="1100"/>
              <a:buFont typeface="Public Sans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Problemas y circunstancias personales del deportista</a:t>
            </a:r>
            <a:endParaRPr b="0" i="0" sz="1100" u="none" cap="none" strike="noStrike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3244800" y="478050"/>
            <a:ext cx="574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Demandas psicológicas </a:t>
            </a:r>
            <a:endParaRPr sz="40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/>
          <p:nvPr/>
        </p:nvSpPr>
        <p:spPr>
          <a:xfrm>
            <a:off x="5016628" y="1056831"/>
            <a:ext cx="3177224" cy="3393153"/>
          </a:xfrm>
          <a:custGeom>
            <a:rect b="b" l="l" r="r" t="t"/>
            <a:pathLst>
              <a:path extrusionOk="0" h="6786305" w="6354449">
                <a:moveTo>
                  <a:pt x="0" y="0"/>
                </a:moveTo>
                <a:lnTo>
                  <a:pt x="6354449" y="0"/>
                </a:lnTo>
                <a:lnTo>
                  <a:pt x="6354449" y="6786305"/>
                </a:lnTo>
                <a:lnTo>
                  <a:pt x="0" y="6786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31"/>
          <p:cNvSpPr txBox="1"/>
          <p:nvPr/>
        </p:nvSpPr>
        <p:spPr>
          <a:xfrm>
            <a:off x="1004913" y="974690"/>
            <a:ext cx="37107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Objetivos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1116430" y="1629059"/>
            <a:ext cx="3130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 la psicología deportiva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1004913" y="2132405"/>
            <a:ext cx="32421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Mejorar el rendimiento deportivo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Desarrollar habilidades psicológicas (motivación, concentración, confianza, ansiedad, autoestima, manejo del estrés, etc.)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Bienestar emocional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Cohesión grupal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Recuperación de lesiones</a:t>
            </a:r>
            <a:endParaRPr sz="11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100"/>
              <a:buChar char="●"/>
            </a:pPr>
            <a:r>
              <a:rPr lang="es" sz="11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Alargar la carrera deportiva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DEAE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544238" y="729765"/>
            <a:ext cx="37107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4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Beneficiarios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544255" y="1438984"/>
            <a:ext cx="3130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 la psicología deportiva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6712" y="4434300"/>
            <a:ext cx="574688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5005425" y="1571950"/>
            <a:ext cx="27708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800"/>
              <a:buChar char="●"/>
            </a:pPr>
            <a:r>
              <a:rPr lang="es" sz="1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Deportistas</a:t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800"/>
              <a:buChar char="●"/>
            </a:pPr>
            <a:r>
              <a:rPr lang="es" sz="1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Entrenadores</a:t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800"/>
              <a:buChar char="●"/>
            </a:pPr>
            <a:r>
              <a:rPr lang="es" sz="1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Árbitros/jueces</a:t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72665"/>
              </a:buClr>
              <a:buSzPts val="1800"/>
              <a:buChar char="●"/>
            </a:pPr>
            <a:r>
              <a:rPr lang="es" sz="18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Individual/grupal</a:t>
            </a:r>
            <a:endParaRPr sz="180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98" name="Google Shape;198;p32"/>
          <p:cNvSpPr/>
          <p:nvPr/>
        </p:nvSpPr>
        <p:spPr>
          <a:xfrm rot="-5400000">
            <a:off x="4592350" y="1181150"/>
            <a:ext cx="284100" cy="1286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2665"/>
          </a:solidFill>
          <a:ln cap="flat" cmpd="sng" w="9525">
            <a:solidFill>
              <a:srgbClr val="2726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2"/>
          <p:cNvSpPr/>
          <p:nvPr/>
        </p:nvSpPr>
        <p:spPr>
          <a:xfrm rot="-5400000">
            <a:off x="4592350" y="2121575"/>
            <a:ext cx="284100" cy="1286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2665"/>
          </a:solidFill>
          <a:ln cap="flat" cmpd="sng" w="9525">
            <a:solidFill>
              <a:srgbClr val="2726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2"/>
          <p:cNvSpPr/>
          <p:nvPr/>
        </p:nvSpPr>
        <p:spPr>
          <a:xfrm rot="-5400000">
            <a:off x="4592350" y="3062000"/>
            <a:ext cx="284100" cy="1286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2665"/>
          </a:solidFill>
          <a:ln cap="flat" cmpd="sng" w="9525">
            <a:solidFill>
              <a:srgbClr val="2726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2"/>
          <p:cNvSpPr/>
          <p:nvPr/>
        </p:nvSpPr>
        <p:spPr>
          <a:xfrm rot="-5400000">
            <a:off x="4592350" y="4002425"/>
            <a:ext cx="284100" cy="1286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2665"/>
          </a:solidFill>
          <a:ln cap="flat" cmpd="sng" w="9525">
            <a:solidFill>
              <a:srgbClr val="2726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/>
          <p:nvPr/>
        </p:nvSpPr>
        <p:spPr>
          <a:xfrm>
            <a:off x="604889" y="304007"/>
            <a:ext cx="463825" cy="420688"/>
          </a:xfrm>
          <a:custGeom>
            <a:rect b="b" l="l" r="r" t="t"/>
            <a:pathLst>
              <a:path extrusionOk="0" h="841375" w="927649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33"/>
          <p:cNvSpPr txBox="1"/>
          <p:nvPr/>
        </p:nvSpPr>
        <p:spPr>
          <a:xfrm>
            <a:off x="677076" y="3256724"/>
            <a:ext cx="52203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s" sz="650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Ejemplos</a:t>
            </a:r>
            <a:endParaRPr b="1" i="0" sz="700" u="none" cap="none" strike="noStrike">
              <a:solidFill>
                <a:srgbClr val="000000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1204406" y="463550"/>
            <a:ext cx="1481272" cy="144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Área de Psicología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766121" y="4135889"/>
            <a:ext cx="5528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Desestigmatizando la salud mental en el deporte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373" y="-81873"/>
            <a:ext cx="5602575" cy="396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